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995" autoAdjust="0"/>
    <p:restoredTop sz="94660"/>
  </p:normalViewPr>
  <p:slideViewPr>
    <p:cSldViewPr>
      <p:cViewPr varScale="1">
        <p:scale>
          <a:sx n="110" d="100"/>
          <a:sy n="110" d="100"/>
        </p:scale>
        <p:origin x="126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542698-50D8-4C84-B86B-1B19248D9FE2}" type="datetimeFigureOut">
              <a:rPr lang="en-US" smtClean="0"/>
              <a:t>3/16/2016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782AF7-D587-4B01-926C-72F21A305A7E}" type="slidenum">
              <a:rPr lang="en-US" smtClean="0"/>
              <a:t>‹#›</a:t>
            </a:fld>
            <a:endParaRPr lang="en-US"/>
          </a:p>
        </p:txBody>
      </p:sp>
    </p:spTree>
    <p:extLst>
      <p:ext uri="{BB962C8B-B14F-4D97-AF65-F5344CB8AC3E}">
        <p14:creationId xmlns:p14="http://schemas.microsoft.com/office/powerpoint/2010/main" val="2334212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782AF7-D587-4B01-926C-72F21A305A7E}" type="slidenum">
              <a:rPr lang="en-US" smtClean="0"/>
              <a:t>2</a:t>
            </a:fld>
            <a:endParaRPr lang="en-US"/>
          </a:p>
        </p:txBody>
      </p:sp>
    </p:spTree>
    <p:extLst>
      <p:ext uri="{BB962C8B-B14F-4D97-AF65-F5344CB8AC3E}">
        <p14:creationId xmlns:p14="http://schemas.microsoft.com/office/powerpoint/2010/main" val="383198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050F28-B412-42FD-8E2D-E49C60B38E47}"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050F28-B412-42FD-8E2D-E49C60B38E47}"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050F28-B412-42FD-8E2D-E49C60B38E47}"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050F28-B412-42FD-8E2D-E49C60B38E47}"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050F28-B412-42FD-8E2D-E49C60B38E47}"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050F28-B412-42FD-8E2D-E49C60B38E47}" type="datetimeFigureOut">
              <a:rPr lang="en-US" smtClean="0"/>
              <a:t>3/16/2016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050F28-B412-42FD-8E2D-E49C60B38E47}" type="datetimeFigureOut">
              <a:rPr lang="en-US" smtClean="0"/>
              <a:t>3/16/2016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050F28-B412-42FD-8E2D-E49C60B38E47}" type="datetimeFigureOut">
              <a:rPr lang="en-US" smtClean="0"/>
              <a:t>3/16/2016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050F28-B412-42FD-8E2D-E49C60B38E47}" type="datetimeFigureOut">
              <a:rPr lang="en-US" smtClean="0"/>
              <a:t>3/16/2016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50F28-B412-42FD-8E2D-E49C60B38E47}" type="datetimeFigureOut">
              <a:rPr lang="en-US" smtClean="0"/>
              <a:t>3/16/2016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265EDC-C7E7-4BE6-B7A7-BA8F48D6E79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50F28-B412-42FD-8E2D-E49C60B38E47}" type="datetimeFigureOut">
              <a:rPr lang="en-US" smtClean="0"/>
              <a:t>3/16/2016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265EDC-C7E7-4BE6-B7A7-BA8F48D6E793}" type="slidenum">
              <a:rPr lang="en-US" smtClean="0"/>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46050F28-B412-42FD-8E2D-E49C60B38E47}" type="datetimeFigureOut">
              <a:rPr lang="en-US" smtClean="0"/>
              <a:t>3/16/2016</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28265EDC-C7E7-4BE6-B7A7-BA8F48D6E793}" type="slidenum">
              <a:rPr lang="en-US" smtClean="0"/>
              <a:t>‹#›</a:t>
            </a:fld>
            <a:endParaRPr lang="en-US"/>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1.jpeg"/><Relationship Id="rId7" Type="http://schemas.openxmlformats.org/officeDocument/2006/relationships/image" Target="../media/image15.pn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8.jpeg"/><Relationship Id="rId5" Type="http://schemas.openxmlformats.org/officeDocument/2006/relationships/image" Target="../media/image13.png"/><Relationship Id="rId10" Type="http://schemas.openxmlformats.org/officeDocument/2006/relationships/image" Target="../media/image17.jpeg"/><Relationship Id="rId4" Type="http://schemas.openxmlformats.org/officeDocument/2006/relationships/image" Target="../media/image12.jpeg"/><Relationship Id="rId9"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777485"/>
            <a:ext cx="7117180" cy="1470025"/>
          </a:xfrm>
        </p:spPr>
        <p:txBody>
          <a:bodyPr/>
          <a:lstStyle/>
          <a:p>
            <a:pPr algn="ctr"/>
            <a:r>
              <a:rPr lang="en-US" sz="3600" dirty="0"/>
              <a:t>The </a:t>
            </a:r>
            <a:r>
              <a:rPr lang="en-US" sz="3600" dirty="0" smtClean="0"/>
              <a:t>Evolution of the Michigan Activity Pass (MAP) program</a:t>
            </a:r>
            <a:endParaRPr lang="en-US" sz="3600" dirty="0"/>
          </a:p>
        </p:txBody>
      </p:sp>
      <p:sp>
        <p:nvSpPr>
          <p:cNvPr id="3" name="Subtitle 2"/>
          <p:cNvSpPr>
            <a:spLocks noGrp="1"/>
          </p:cNvSpPr>
          <p:nvPr>
            <p:ph type="subTitle" idx="1"/>
          </p:nvPr>
        </p:nvSpPr>
        <p:spPr>
          <a:xfrm>
            <a:off x="990600" y="5105400"/>
            <a:ext cx="7117180" cy="861420"/>
          </a:xfrm>
        </p:spPr>
        <p:txBody>
          <a:bodyPr>
            <a:normAutofit/>
          </a:bodyPr>
          <a:lstStyle/>
          <a:p>
            <a:pPr algn="ctr"/>
            <a:r>
              <a:rPr lang="en-US" sz="4000" dirty="0" smtClean="0"/>
              <a:t>2007 </a:t>
            </a:r>
            <a:r>
              <a:rPr lang="en-US" sz="4000" dirty="0"/>
              <a:t>to present day</a:t>
            </a:r>
          </a:p>
        </p:txBody>
      </p:sp>
      <p:pic>
        <p:nvPicPr>
          <p:cNvPr id="5124" name="Picture 4" descr="P:\PART_1454525903147_IMG_20160203_135805.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tretch/>
        </p:blipFill>
        <p:spPr bwMode="auto">
          <a:xfrm>
            <a:off x="2971797" y="533400"/>
            <a:ext cx="2755669" cy="3271058"/>
          </a:xfrm>
          <a:prstGeom prst="rect">
            <a:avLst/>
          </a:prstGeom>
          <a:noFill/>
          <a:effectLst>
            <a:glow rad="228600">
              <a:schemeClr val="tx2">
                <a:lumMod val="10000"/>
              </a:schemeClr>
            </a:glow>
            <a:outerShdw blurRad="50800" dist="50800" dir="5400000" algn="ctr" rotWithShape="0">
              <a:schemeClr val="bg1"/>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174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MAP beginnings:</a:t>
            </a:r>
            <a:endParaRPr lang="en-US" dirty="0"/>
          </a:p>
        </p:txBody>
      </p:sp>
      <p:sp>
        <p:nvSpPr>
          <p:cNvPr id="6" name="TextBox 5"/>
          <p:cNvSpPr txBox="1"/>
          <p:nvPr/>
        </p:nvSpPr>
        <p:spPr>
          <a:xfrm>
            <a:off x="4495800" y="1828800"/>
            <a:ext cx="2971800" cy="3970318"/>
          </a:xfrm>
          <a:prstGeom prst="rect">
            <a:avLst/>
          </a:prstGeom>
          <a:noFill/>
        </p:spPr>
        <p:txBody>
          <a:bodyPr wrap="square" rtlCol="0">
            <a:spAutoFit/>
          </a:bodyPr>
          <a:lstStyle/>
          <a:p>
            <a:pPr marL="285750" indent="-285750">
              <a:buFont typeface="Arial" charset="0"/>
              <a:buChar char="•"/>
            </a:pPr>
            <a:r>
              <a:rPr lang="en-US" dirty="0" smtClean="0"/>
              <a:t>Sponsored by Macy’s</a:t>
            </a:r>
          </a:p>
          <a:p>
            <a:pPr marL="285750" indent="-285750">
              <a:buFont typeface="Arial" charset="0"/>
              <a:buChar char="•"/>
            </a:pPr>
            <a:endParaRPr lang="en-US" dirty="0" smtClean="0"/>
          </a:p>
          <a:p>
            <a:pPr marL="285750" indent="-285750">
              <a:buFont typeface="Arial" charset="0"/>
              <a:buChar char="•"/>
            </a:pPr>
            <a:r>
              <a:rPr lang="en-US" dirty="0" smtClean="0"/>
              <a:t>Metro Detroit based program</a:t>
            </a:r>
          </a:p>
          <a:p>
            <a:pPr marL="285750" indent="-285750">
              <a:buFont typeface="Arial" charset="0"/>
              <a:buChar char="•"/>
            </a:pPr>
            <a:endParaRPr lang="en-US" dirty="0"/>
          </a:p>
          <a:p>
            <a:pPr marL="285750" indent="-285750">
              <a:buFont typeface="Arial" charset="0"/>
              <a:buChar char="•"/>
            </a:pPr>
            <a:r>
              <a:rPr lang="en-US" dirty="0" smtClean="0"/>
              <a:t>25 Destinations</a:t>
            </a:r>
          </a:p>
          <a:p>
            <a:pPr marL="285750" indent="-285750">
              <a:buFont typeface="Arial" charset="0"/>
              <a:buChar char="•"/>
            </a:pPr>
            <a:endParaRPr lang="en-US" dirty="0"/>
          </a:p>
          <a:p>
            <a:pPr marL="285750" indent="-285750">
              <a:buFont typeface="Arial" charset="0"/>
              <a:buChar char="•"/>
            </a:pPr>
            <a:r>
              <a:rPr lang="en-US" dirty="0" smtClean="0"/>
              <a:t>179 Public Libraries</a:t>
            </a:r>
          </a:p>
          <a:p>
            <a:pPr marL="285750" indent="-285750">
              <a:buFont typeface="Arial" charset="0"/>
              <a:buChar char="•"/>
            </a:pPr>
            <a:endParaRPr lang="en-US" dirty="0"/>
          </a:p>
          <a:p>
            <a:pPr marL="285750" indent="-285750">
              <a:buFont typeface="Arial" charset="0"/>
              <a:buChar char="•"/>
            </a:pPr>
            <a:r>
              <a:rPr lang="en-US" dirty="0" smtClean="0"/>
              <a:t>3 Library Cooperatives</a:t>
            </a:r>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406162"/>
            <a:ext cx="2457450" cy="2190750"/>
          </a:xfrm>
          <a:prstGeom prst="rect">
            <a:avLst/>
          </a:prstGeom>
          <a:noFill/>
          <a:ln>
            <a:noFill/>
          </a:ln>
          <a:effectLst>
            <a:glow rad="127000">
              <a:schemeClr val="bg1"/>
            </a:glow>
            <a:outerShdw dist="35921" dir="2700000" algn="ctr" rotWithShape="0">
              <a:srgbClr val="EEECE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extLst>
      <p:ext uri="{BB962C8B-B14F-4D97-AF65-F5344CB8AC3E}">
        <p14:creationId xmlns:p14="http://schemas.microsoft.com/office/powerpoint/2010/main" val="1415156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2009: TLN takes over administration of program</a:t>
            </a:r>
            <a:endParaRPr lang="en-US" dirty="0"/>
          </a:p>
        </p:txBody>
      </p:sp>
      <p:pic>
        <p:nvPicPr>
          <p:cNvPr id="2050" name="Picture 2" descr="P:\MAP\MAP sponsor logos\tln logo.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5000" y="1905000"/>
            <a:ext cx="5286375" cy="990600"/>
          </a:xfrm>
          <a:prstGeom prst="rect">
            <a:avLst/>
          </a:prstGeom>
          <a:noFill/>
          <a:effectLst>
            <a:glow rad="127000">
              <a:schemeClr val="bg1"/>
            </a:glow>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05000" y="3276600"/>
            <a:ext cx="5181600" cy="2862322"/>
          </a:xfrm>
          <a:prstGeom prst="rect">
            <a:avLst/>
          </a:prstGeom>
          <a:noFill/>
        </p:spPr>
        <p:txBody>
          <a:bodyPr wrap="square" rtlCol="0">
            <a:spAutoFit/>
          </a:bodyPr>
          <a:lstStyle/>
          <a:p>
            <a:r>
              <a:rPr lang="en-US" dirty="0" smtClean="0"/>
              <a:t>Under TLN administration MAP:</a:t>
            </a:r>
          </a:p>
          <a:p>
            <a:pPr marL="285750" indent="-285750">
              <a:buFont typeface="Arial" charset="0"/>
              <a:buChar char="•"/>
            </a:pPr>
            <a:endParaRPr lang="en-US" dirty="0" smtClean="0"/>
          </a:p>
          <a:p>
            <a:pPr marL="285750" indent="-285750">
              <a:buFont typeface="Arial" charset="0"/>
              <a:buChar char="•"/>
            </a:pPr>
            <a:r>
              <a:rPr lang="en-US" dirty="0" smtClean="0"/>
              <a:t>Changes program name from Museum Adventure Pass to Michigan Activity Pass</a:t>
            </a:r>
          </a:p>
          <a:p>
            <a:pPr marL="285750" indent="-285750">
              <a:buFont typeface="Arial" charset="0"/>
              <a:buChar char="•"/>
            </a:pPr>
            <a:endParaRPr lang="en-US" dirty="0" smtClean="0"/>
          </a:p>
          <a:p>
            <a:pPr marL="285750" indent="-285750">
              <a:buFont typeface="Arial" charset="0"/>
              <a:buChar char="•"/>
            </a:pPr>
            <a:r>
              <a:rPr lang="en-US" dirty="0" smtClean="0"/>
              <a:t>Moves from print material program to an online program – http://www.michiganactivitypass.info</a:t>
            </a:r>
          </a:p>
          <a:p>
            <a:pPr marL="285750" indent="-285750">
              <a:buFont typeface="Arial" charset="0"/>
              <a:buChar char="•"/>
            </a:pPr>
            <a:endParaRPr lang="en-US" dirty="0"/>
          </a:p>
          <a:p>
            <a:pPr marL="285750" indent="-285750">
              <a:buFont typeface="Arial" charset="0"/>
              <a:buChar char="•"/>
            </a:pPr>
            <a:r>
              <a:rPr lang="en-US" dirty="0"/>
              <a:t>Goes statewide in </a:t>
            </a:r>
            <a:r>
              <a:rPr lang="en-US" dirty="0" smtClean="0"/>
              <a:t>2013</a:t>
            </a:r>
            <a:endParaRPr lang="en-US" dirty="0"/>
          </a:p>
        </p:txBody>
      </p:sp>
    </p:spTree>
    <p:extLst>
      <p:ext uri="{BB962C8B-B14F-4D97-AF65-F5344CB8AC3E}">
        <p14:creationId xmlns:p14="http://schemas.microsoft.com/office/powerpoint/2010/main" val="1380896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2015-2016:Michigan State Parks added to the program</a:t>
            </a:r>
            <a:endParaRPr lang="en-US" dirty="0"/>
          </a:p>
        </p:txBody>
      </p:sp>
      <p:pic>
        <p:nvPicPr>
          <p:cNvPr id="3074" name="Picture 2" descr="P:\Upper_Tahquamenon_Fall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4800600"/>
            <a:ext cx="1804416" cy="1926177"/>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P:\Belle_Isle_casino_and_fountain_-_Detroit_Michiga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1666430"/>
            <a:ext cx="22860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P:\Holland_big_re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6598" y="1666430"/>
            <a:ext cx="4495800"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3201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Savings realized by library patrons using MAP</a:t>
            </a:r>
            <a:endParaRPr lang="en-US" dirty="0"/>
          </a:p>
        </p:txBody>
      </p:sp>
      <p:pic>
        <p:nvPicPr>
          <p:cNvPr id="4100" name="Picture 4" descr="P:\stack-of-cash-118286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4600" y="1676400"/>
            <a:ext cx="4038600" cy="25908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24000" y="4495800"/>
            <a:ext cx="5638800" cy="1938992"/>
          </a:xfrm>
          <a:prstGeom prst="rect">
            <a:avLst/>
          </a:prstGeom>
          <a:noFill/>
        </p:spPr>
        <p:txBody>
          <a:bodyPr wrap="square" rtlCol="0">
            <a:spAutoFit/>
          </a:bodyPr>
          <a:lstStyle/>
          <a:p>
            <a:pPr algn="ctr"/>
            <a:r>
              <a:rPr lang="en-US" sz="2400" dirty="0"/>
              <a:t>As a result of this cultural partnership library patrons realized a savings in excess of $25,000 for the period May 22, 2015 through January 31, 2016.</a:t>
            </a:r>
          </a:p>
        </p:txBody>
      </p:sp>
    </p:spTree>
    <p:extLst>
      <p:ext uri="{BB962C8B-B14F-4D97-AF65-F5344CB8AC3E}">
        <p14:creationId xmlns:p14="http://schemas.microsoft.com/office/powerpoint/2010/main" val="28487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7125113" cy="924475"/>
          </a:xfrm>
        </p:spPr>
        <p:txBody>
          <a:bodyPr/>
          <a:lstStyle/>
          <a:p>
            <a:pPr algn="ctr"/>
            <a:r>
              <a:rPr lang="en-US" dirty="0" smtClean="0"/>
              <a:t>MAP today:</a:t>
            </a:r>
            <a:endParaRPr lang="en-US" dirty="0"/>
          </a:p>
        </p:txBody>
      </p:sp>
      <p:sp>
        <p:nvSpPr>
          <p:cNvPr id="3" name="Content Placeholder 2"/>
          <p:cNvSpPr>
            <a:spLocks noGrp="1"/>
          </p:cNvSpPr>
          <p:nvPr>
            <p:ph idx="1"/>
          </p:nvPr>
        </p:nvSpPr>
        <p:spPr>
          <a:xfrm>
            <a:off x="890187" y="1905000"/>
            <a:ext cx="7125112" cy="1591598"/>
          </a:xfrm>
        </p:spPr>
        <p:txBody>
          <a:bodyPr>
            <a:normAutofit lnSpcReduction="10000"/>
          </a:bodyPr>
          <a:lstStyle/>
          <a:p>
            <a:pPr>
              <a:buFont typeface="Arial" charset="0"/>
              <a:buChar char="•"/>
            </a:pPr>
            <a:r>
              <a:rPr lang="en-US" dirty="0" smtClean="0"/>
              <a:t>638 Participating Library buildings</a:t>
            </a:r>
          </a:p>
          <a:p>
            <a:pPr>
              <a:buFont typeface="Arial" charset="0"/>
              <a:buChar char="•"/>
            </a:pPr>
            <a:r>
              <a:rPr lang="en-US" dirty="0" smtClean="0"/>
              <a:t>11 Library Cooperatives</a:t>
            </a:r>
          </a:p>
          <a:p>
            <a:pPr>
              <a:buFont typeface="Arial" charset="0"/>
              <a:buChar char="•"/>
            </a:pPr>
            <a:r>
              <a:rPr lang="en-US" dirty="0" smtClean="0"/>
              <a:t>391 Destinations</a:t>
            </a:r>
          </a:p>
          <a:p>
            <a:pPr>
              <a:buFont typeface="Arial" charset="0"/>
              <a:buChar char="•"/>
            </a:pPr>
            <a:r>
              <a:rPr lang="en-US" dirty="0" smtClean="0"/>
              <a:t>300% Increase in usage</a:t>
            </a:r>
          </a:p>
          <a:p>
            <a:pPr>
              <a:buFont typeface="Arial" charset="0"/>
              <a:buChar char="•"/>
            </a:pPr>
            <a:endParaRPr lang="en-US" dirty="0"/>
          </a:p>
        </p:txBody>
      </p:sp>
      <p:sp>
        <p:nvSpPr>
          <p:cNvPr id="4" name="TextBox 3"/>
          <p:cNvSpPr txBox="1"/>
          <p:nvPr/>
        </p:nvSpPr>
        <p:spPr>
          <a:xfrm>
            <a:off x="890187" y="3276600"/>
            <a:ext cx="6019800" cy="1077218"/>
          </a:xfrm>
          <a:prstGeom prst="rect">
            <a:avLst/>
          </a:prstGeom>
          <a:noFill/>
        </p:spPr>
        <p:txBody>
          <a:bodyPr wrap="square" rtlCol="0">
            <a:spAutoFit/>
          </a:bodyPr>
          <a:lstStyle/>
          <a:p>
            <a:pPr algn="ctr"/>
            <a:r>
              <a:rPr lang="en-US" sz="3200" dirty="0" smtClean="0"/>
              <a:t>MAP of the future: Continuing to expand</a:t>
            </a:r>
          </a:p>
        </p:txBody>
      </p:sp>
      <p:sp>
        <p:nvSpPr>
          <p:cNvPr id="5" name="TextBox 4"/>
          <p:cNvSpPr txBox="1"/>
          <p:nvPr/>
        </p:nvSpPr>
        <p:spPr>
          <a:xfrm>
            <a:off x="890187" y="4491335"/>
            <a:ext cx="5181600" cy="1200329"/>
          </a:xfrm>
          <a:prstGeom prst="rect">
            <a:avLst/>
          </a:prstGeom>
          <a:noFill/>
        </p:spPr>
        <p:txBody>
          <a:bodyPr wrap="square" rtlCol="0">
            <a:spAutoFit/>
          </a:bodyPr>
          <a:lstStyle/>
          <a:p>
            <a:pPr marL="285750" indent="-285750">
              <a:buFont typeface="Arial" charset="0"/>
              <a:buChar char="•"/>
            </a:pPr>
            <a:r>
              <a:rPr lang="en-US" dirty="0" smtClean="0"/>
              <a:t>Expansion in and beyond Michigan</a:t>
            </a:r>
          </a:p>
          <a:p>
            <a:pPr marL="285750" indent="-285750">
              <a:buFont typeface="Arial" charset="0"/>
              <a:buChar char="•"/>
            </a:pPr>
            <a:r>
              <a:rPr lang="en-US" dirty="0" smtClean="0"/>
              <a:t>100 year National Park Service Centennial anniversary partnership</a:t>
            </a:r>
          </a:p>
          <a:p>
            <a:pPr marL="285750" indent="-285750">
              <a:buFont typeface="Arial" charset="0"/>
              <a:buChar char="•"/>
            </a:pPr>
            <a:r>
              <a:rPr lang="en-US" dirty="0" smtClean="0"/>
              <a:t>10 year MAP anniversary in 2017</a:t>
            </a:r>
          </a:p>
        </p:txBody>
      </p:sp>
      <p:pic>
        <p:nvPicPr>
          <p:cNvPr id="6146" name="Picture 2" descr="P:\museum-12289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28600"/>
            <a:ext cx="190500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P:\museum-hallway-151699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3567" y="4953000"/>
            <a:ext cx="2026065" cy="1581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6877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Feedback:</a:t>
            </a:r>
            <a:endParaRPr lang="en-US" dirty="0"/>
          </a:p>
        </p:txBody>
      </p:sp>
      <p:sp>
        <p:nvSpPr>
          <p:cNvPr id="3" name="Content Placeholder 2"/>
          <p:cNvSpPr>
            <a:spLocks noGrp="1"/>
          </p:cNvSpPr>
          <p:nvPr>
            <p:ph idx="1"/>
          </p:nvPr>
        </p:nvSpPr>
        <p:spPr>
          <a:xfrm>
            <a:off x="990600" y="1447800"/>
            <a:ext cx="7125112" cy="3124200"/>
          </a:xfrm>
        </p:spPr>
        <p:txBody>
          <a:bodyPr>
            <a:normAutofit/>
          </a:bodyPr>
          <a:lstStyle/>
          <a:p>
            <a:pPr>
              <a:buFont typeface="Arial" charset="0"/>
              <a:buChar char="•"/>
            </a:pPr>
            <a:r>
              <a:rPr lang="en-US" sz="1600" i="1" dirty="0" smtClean="0"/>
              <a:t>“What an amazing program!!!  To each and every one of you that are keeping this going, my children and I, thank you!!!  We had so much fun, got out of the house and discovered new places that we didn’t know about!”</a:t>
            </a:r>
          </a:p>
          <a:p>
            <a:pPr>
              <a:buFont typeface="Arial" charset="0"/>
              <a:buChar char="•"/>
            </a:pPr>
            <a:r>
              <a:rPr lang="en-US" sz="1600" i="1" dirty="0" smtClean="0"/>
              <a:t>“This free pass got the family out of the house and they had a great time.  They could not have afforded it otherwise.  Thanks so much!”</a:t>
            </a:r>
          </a:p>
          <a:p>
            <a:pPr>
              <a:buFont typeface="Arial" charset="0"/>
              <a:buChar char="•"/>
            </a:pPr>
            <a:r>
              <a:rPr lang="en-US" sz="1600" i="1" dirty="0" smtClean="0"/>
              <a:t>“Wonderful!  This is the 3</a:t>
            </a:r>
            <a:r>
              <a:rPr lang="en-US" sz="1600" i="1" baseline="30000" dirty="0" smtClean="0"/>
              <a:t>rd</a:t>
            </a:r>
            <a:r>
              <a:rPr lang="en-US" sz="1600" i="1" dirty="0" smtClean="0"/>
              <a:t> year I’ve been able to use the program, and this year looks great!”</a:t>
            </a:r>
            <a:endParaRPr lang="en-US" sz="1600" i="1" dirty="0"/>
          </a:p>
        </p:txBody>
      </p:sp>
      <p:sp>
        <p:nvSpPr>
          <p:cNvPr id="4" name="TextBox 3"/>
          <p:cNvSpPr txBox="1"/>
          <p:nvPr/>
        </p:nvSpPr>
        <p:spPr>
          <a:xfrm>
            <a:off x="1371600" y="4502921"/>
            <a:ext cx="5715000" cy="1077218"/>
          </a:xfrm>
          <a:prstGeom prst="rect">
            <a:avLst/>
          </a:prstGeom>
          <a:noFill/>
        </p:spPr>
        <p:txBody>
          <a:bodyPr wrap="square" rtlCol="0">
            <a:spAutoFit/>
          </a:bodyPr>
          <a:lstStyle/>
          <a:p>
            <a:pPr algn="ctr"/>
            <a:r>
              <a:rPr lang="en-US" sz="2800" dirty="0" smtClean="0"/>
              <a:t>Contact us at: </a:t>
            </a:r>
            <a:r>
              <a:rPr lang="en-US" dirty="0" smtClean="0"/>
              <a:t>michiganactivitypass@gmail.com</a:t>
            </a:r>
          </a:p>
          <a:p>
            <a:endParaRPr lang="en-US" dirty="0"/>
          </a:p>
        </p:txBody>
      </p:sp>
    </p:spTree>
    <p:extLst>
      <p:ext uri="{BB962C8B-B14F-4D97-AF65-F5344CB8AC3E}">
        <p14:creationId xmlns:p14="http://schemas.microsoft.com/office/powerpoint/2010/main" val="641120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Sponsors:</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6800" y="4876800"/>
            <a:ext cx="1828800" cy="65532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2399" y="2590800"/>
            <a:ext cx="777244" cy="100584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600" y="3505200"/>
            <a:ext cx="901041" cy="91440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19200" y="2582408"/>
            <a:ext cx="1371600" cy="628650"/>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00800" y="2587803"/>
            <a:ext cx="914400" cy="752475"/>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62200" y="3505200"/>
            <a:ext cx="914400" cy="914400"/>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57995" y="1468826"/>
            <a:ext cx="5286375" cy="990600"/>
          </a:xfrm>
          <a:prstGeom prst="rect">
            <a:avLst/>
          </a:prstGeom>
        </p:spPr>
      </p:pic>
      <p:pic>
        <p:nvPicPr>
          <p:cNvPr id="1026" name="Picture 2" descr="P:\MAP\MAP sponsor logos\mParks_Logo_RGB_WEB.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20443" y="4861560"/>
            <a:ext cx="1219200" cy="70104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P:\MAP\MAP sponsor logos\national park service.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327319" y="4804886"/>
            <a:ext cx="844881" cy="8143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MAP\MAP sponsor logos\every kid in a park.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563358" y="4804886"/>
            <a:ext cx="962024" cy="814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240540"/>
      </p:ext>
    </p:extLst>
  </p:cSld>
  <p:clrMapOvr>
    <a:masterClrMapping/>
  </p:clrMapOvr>
</p:sld>
</file>

<file path=ppt/theme/theme1.xml><?xml version="1.0" encoding="utf-8"?>
<a:theme xmlns:a="http://schemas.openxmlformats.org/drawingml/2006/main" name="Autum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TM02455610[[fn=Autumn]]</Template>
  <TotalTime>412</TotalTime>
  <Words>262</Words>
  <Application>Microsoft Office PowerPoint</Application>
  <PresentationFormat>On-screen Show (4:3)</PresentationFormat>
  <Paragraphs>40</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Trebuchet MS</vt:lpstr>
      <vt:lpstr>Verdana</vt:lpstr>
      <vt:lpstr>Wingdings 2</vt:lpstr>
      <vt:lpstr>Autumn</vt:lpstr>
      <vt:lpstr>The Evolution of the Michigan Activity Pass (MAP) program</vt:lpstr>
      <vt:lpstr>MAP beginnings:</vt:lpstr>
      <vt:lpstr>2009: TLN takes over administration of program</vt:lpstr>
      <vt:lpstr>2015-2016:Michigan State Parks added to the program</vt:lpstr>
      <vt:lpstr>Savings realized by library patrons using MAP</vt:lpstr>
      <vt:lpstr>MAP today:</vt:lpstr>
      <vt:lpstr>Feedback:</vt:lpstr>
      <vt:lpstr>Sponsors: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Brigette Felix</dc:creator>
  <cp:lastModifiedBy>Jim Flury</cp:lastModifiedBy>
  <cp:revision>48</cp:revision>
  <dcterms:created xsi:type="dcterms:W3CDTF">2016-02-02T20:48:25Z</dcterms:created>
  <dcterms:modified xsi:type="dcterms:W3CDTF">2016-03-16T13:43:01Z</dcterms:modified>
</cp:coreProperties>
</file>