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8"/>
  </p:notesMasterIdLst>
  <p:sldIdLst>
    <p:sldId id="256" r:id="rId2"/>
    <p:sldId id="317" r:id="rId3"/>
    <p:sldId id="316" r:id="rId4"/>
    <p:sldId id="294" r:id="rId5"/>
    <p:sldId id="322" r:id="rId6"/>
    <p:sldId id="285" r:id="rId7"/>
    <p:sldId id="326" r:id="rId8"/>
    <p:sldId id="296" r:id="rId9"/>
    <p:sldId id="329" r:id="rId10"/>
    <p:sldId id="295" r:id="rId11"/>
    <p:sldId id="330" r:id="rId12"/>
    <p:sldId id="291" r:id="rId13"/>
    <p:sldId id="292" r:id="rId14"/>
    <p:sldId id="333" r:id="rId15"/>
    <p:sldId id="334" r:id="rId16"/>
    <p:sldId id="318" r:id="rId17"/>
    <p:sldId id="341" r:id="rId18"/>
    <p:sldId id="303" r:id="rId19"/>
    <p:sldId id="300" r:id="rId20"/>
    <p:sldId id="301" r:id="rId21"/>
    <p:sldId id="305" r:id="rId22"/>
    <p:sldId id="319" r:id="rId23"/>
    <p:sldId id="306" r:id="rId24"/>
    <p:sldId id="320" r:id="rId25"/>
    <p:sldId id="313" r:id="rId26"/>
    <p:sldId id="321" r:id="rId27"/>
    <p:sldId id="315" r:id="rId28"/>
    <p:sldId id="337" r:id="rId29"/>
    <p:sldId id="336" r:id="rId30"/>
    <p:sldId id="338" r:id="rId31"/>
    <p:sldId id="323" r:id="rId32"/>
    <p:sldId id="339" r:id="rId33"/>
    <p:sldId id="340" r:id="rId34"/>
    <p:sldId id="324" r:id="rId35"/>
    <p:sldId id="328" r:id="rId36"/>
    <p:sldId id="278" r:id="rId37"/>
  </p:sldIdLst>
  <p:sldSz cx="9144000" cy="5143500" type="screen16x9"/>
  <p:notesSz cx="7315200" cy="9601200"/>
  <p:embeddedFontLst>
    <p:embeddedFont>
      <p:font typeface="Bookman Old Style" panose="02050604050505020204"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Oswald" pitchFamily="2" charset="0"/>
      <p:regular r:id="rId47"/>
      <p:bold r:id="rId48"/>
    </p:embeddedFont>
    <p:embeddedFont>
      <p:font typeface="Tinos"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D5CAF-C5C0-430F-A390-3F806F24974C}">
  <a:tblStyle styleId="{DB7D5CAF-C5C0-430F-A390-3F806F2497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5" autoAdjust="0"/>
    <p:restoredTop sz="88199" autoAdjust="0"/>
  </p:normalViewPr>
  <p:slideViewPr>
    <p:cSldViewPr snapToGrid="0">
      <p:cViewPr varScale="1">
        <p:scale>
          <a:sx n="121" d="100"/>
          <a:sy n="121" d="100"/>
        </p:scale>
        <p:origin x="4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45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r>
              <a:rPr lang="en-US" sz="1900" dirty="0">
                <a:solidFill>
                  <a:srgbClr val="333333"/>
                </a:solidFill>
                <a:latin typeface="Calibri" panose="020F0502020204030204" pitchFamily="34" charset="0"/>
              </a:rPr>
              <a:t>Research the titles</a:t>
            </a:r>
          </a:p>
        </p:txBody>
      </p:sp>
    </p:spTree>
    <p:extLst>
      <p:ext uri="{BB962C8B-B14F-4D97-AF65-F5344CB8AC3E}">
        <p14:creationId xmlns:p14="http://schemas.microsoft.com/office/powerpoint/2010/main" val="277482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437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244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739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495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333333"/>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94215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9372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999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94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dirty="0"/>
          </a:p>
        </p:txBody>
      </p:sp>
    </p:spTree>
    <p:extLst>
      <p:ext uri="{BB962C8B-B14F-4D97-AF65-F5344CB8AC3E}">
        <p14:creationId xmlns:p14="http://schemas.microsoft.com/office/powerpoint/2010/main" val="1661260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dirty="0"/>
          </a:p>
        </p:txBody>
      </p:sp>
    </p:spTree>
    <p:extLst>
      <p:ext uri="{BB962C8B-B14F-4D97-AF65-F5344CB8AC3E}">
        <p14:creationId xmlns:p14="http://schemas.microsoft.com/office/powerpoint/2010/main" val="363081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dirty="0"/>
          </a:p>
        </p:txBody>
      </p:sp>
    </p:spTree>
    <p:extLst>
      <p:ext uri="{BB962C8B-B14F-4D97-AF65-F5344CB8AC3E}">
        <p14:creationId xmlns:p14="http://schemas.microsoft.com/office/powerpoint/2010/main" val="1177937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ed75ccf_0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ed75ccf_02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415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dirty="0"/>
          </a:p>
        </p:txBody>
      </p:sp>
    </p:spTree>
    <p:extLst>
      <p:ext uri="{BB962C8B-B14F-4D97-AF65-F5344CB8AC3E}">
        <p14:creationId xmlns:p14="http://schemas.microsoft.com/office/powerpoint/2010/main" val="48284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dirty="0"/>
          </a:p>
        </p:txBody>
      </p:sp>
    </p:spTree>
    <p:extLst>
      <p:ext uri="{BB962C8B-B14F-4D97-AF65-F5344CB8AC3E}">
        <p14:creationId xmlns:p14="http://schemas.microsoft.com/office/powerpoint/2010/main" val="199408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055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147677" indent="0">
              <a:buNone/>
            </a:pPr>
            <a:endParaRPr lang="en-US" b="0" dirty="0">
              <a:effectLst/>
            </a:endParaRPr>
          </a:p>
        </p:txBody>
      </p:sp>
    </p:spTree>
    <p:extLst>
      <p:ext uri="{BB962C8B-B14F-4D97-AF65-F5344CB8AC3E}">
        <p14:creationId xmlns:p14="http://schemas.microsoft.com/office/powerpoint/2010/main" val="176567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47677" indent="0">
              <a:buNone/>
            </a:pPr>
            <a:endParaRPr lang="en-US" sz="1900" dirty="0">
              <a:solidFill>
                <a:srgbClr val="333333"/>
              </a:solidFill>
              <a:latin typeface="Calibri" panose="020F0502020204030204" pitchFamily="34" charset="0"/>
            </a:endParaRPr>
          </a:p>
        </p:txBody>
      </p:sp>
    </p:spTree>
    <p:extLst>
      <p:ext uri="{BB962C8B-B14F-4D97-AF65-F5344CB8AC3E}">
        <p14:creationId xmlns:p14="http://schemas.microsoft.com/office/powerpoint/2010/main" val="43558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908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72713" y="333900"/>
            <a:ext cx="7798575" cy="4809601"/>
          </a:xfrm>
          <a:prstGeom prst="rect">
            <a:avLst/>
          </a:prstGeom>
          <a:noFill/>
          <a:ln>
            <a:noFill/>
          </a:ln>
        </p:spPr>
      </p:pic>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 name="Google Shape;25;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6" name="Google Shape;26;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No book">
  <p:cSld name="BLANK_1">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413350" y="4627001"/>
            <a:ext cx="548700" cy="393600"/>
          </a:xfrm>
          <a:prstGeom prst="rect">
            <a:avLst/>
          </a:prstGeom>
        </p:spPr>
        <p:txBody>
          <a:bodyPr spcFirstLastPara="1" wrap="square" lIns="91425" tIns="91425" rIns="91425" bIns="91425" anchor="ctr" anchorCtr="0">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Closed book">
  <p:cSld name="Blank - Closed book">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blip>
          <a:stretch>
            <a:fillRect/>
          </a:stretch>
        </p:blipFill>
        <p:spPr>
          <a:xfrm flipH="1">
            <a:off x="672713" y="333900"/>
            <a:ext cx="7798575" cy="4809601"/>
          </a:xfrm>
          <a:prstGeom prst="rect">
            <a:avLst/>
          </a:prstGeom>
          <a:noFill/>
          <a:ln>
            <a:noFill/>
          </a:ln>
        </p:spPr>
      </p:pic>
    </p:spTree>
    <p:extLst>
      <p:ext uri="{BB962C8B-B14F-4D97-AF65-F5344CB8AC3E}">
        <p14:creationId xmlns:p14="http://schemas.microsoft.com/office/powerpoint/2010/main" val="161355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pic>
        <p:nvPicPr>
          <p:cNvPr id="44" name="Google Shape;44;p8"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7" name="Google Shape;47;p8"/>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39758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pic>
        <p:nvPicPr>
          <p:cNvPr id="18" name="Google Shape;18;p4"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b="1" i="1"/>
            </a:lvl1pPr>
            <a:lvl2pPr marL="914400" lvl="1" indent="-381000" rtl="0">
              <a:spcBef>
                <a:spcPts val="0"/>
              </a:spcBef>
              <a:spcAft>
                <a:spcPts val="0"/>
              </a:spcAft>
              <a:buSzPts val="2400"/>
              <a:buChar char="◆"/>
              <a:defRPr b="1" i="1"/>
            </a:lvl2pPr>
            <a:lvl3pPr marL="1371600" lvl="2" indent="-381000" rtl="0">
              <a:spcBef>
                <a:spcPts val="0"/>
              </a:spcBef>
              <a:spcAft>
                <a:spcPts val="0"/>
              </a:spcAft>
              <a:buSzPts val="2400"/>
              <a:buChar char="◇"/>
              <a:defRPr b="1" i="1"/>
            </a:lvl3pPr>
            <a:lvl4pPr marL="1828800" lvl="3" indent="-342900" rtl="0">
              <a:spcBef>
                <a:spcPts val="0"/>
              </a:spcBef>
              <a:spcAft>
                <a:spcPts val="0"/>
              </a:spcAft>
              <a:buSzPts val="1800"/>
              <a:buChar char="⬥"/>
              <a:defRPr b="1" i="1"/>
            </a:lvl4pPr>
            <a:lvl5pPr marL="2286000" lvl="4" indent="-342900" rtl="0">
              <a:spcBef>
                <a:spcPts val="0"/>
              </a:spcBef>
              <a:spcAft>
                <a:spcPts val="0"/>
              </a:spcAft>
              <a:buSzPts val="1800"/>
              <a:buChar char="⬦"/>
              <a:defRPr b="1" i="1"/>
            </a:lvl5pPr>
            <a:lvl6pPr marL="2743200" lvl="5" indent="-342900" rtl="0">
              <a:spcBef>
                <a:spcPts val="0"/>
              </a:spcBef>
              <a:spcAft>
                <a:spcPts val="0"/>
              </a:spcAft>
              <a:buSzPts val="1800"/>
              <a:buChar char="⬦"/>
              <a:defRPr b="1" i="1"/>
            </a:lvl6pPr>
            <a:lvl7pPr marL="3200400" lvl="6" indent="-342900" rtl="0">
              <a:spcBef>
                <a:spcPts val="0"/>
              </a:spcBef>
              <a:spcAft>
                <a:spcPts val="0"/>
              </a:spcAft>
              <a:buSzPts val="1800"/>
              <a:buChar char="⬦"/>
              <a:defRPr b="1" i="1"/>
            </a:lvl7pPr>
            <a:lvl8pPr marL="3657600" lvl="7" indent="-342900" rtl="0">
              <a:spcBef>
                <a:spcPts val="0"/>
              </a:spcBef>
              <a:spcAft>
                <a:spcPts val="0"/>
              </a:spcAft>
              <a:buSzPts val="1800"/>
              <a:buChar char="⬦"/>
              <a:defRPr b="1" i="1"/>
            </a:lvl8pPr>
            <a:lvl9pPr marL="4114800" lvl="8" indent="-342900">
              <a:spcBef>
                <a:spcPts val="0"/>
              </a:spcBef>
              <a:spcAft>
                <a:spcPts val="0"/>
              </a:spcAft>
              <a:buSzPts val="1800"/>
              <a:buChar char="⬦"/>
              <a:defRPr b="1" i="1"/>
            </a:lvl9pPr>
          </a:lstStyle>
          <a:p>
            <a:endParaRPr/>
          </a:p>
        </p:txBody>
      </p:sp>
      <p:sp>
        <p:nvSpPr>
          <p:cNvPr id="20" name="Google Shape;20;p4"/>
          <p:cNvSpPr txBox="1"/>
          <p:nvPr/>
        </p:nvSpPr>
        <p:spPr>
          <a:xfrm>
            <a:off x="1705475" y="97539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21" name="Google Shape;21;p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2295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61" r:id="rId4"/>
    <p:sldLayoutId id="2147483667" r:id="rId5"/>
    <p:sldLayoutId id="214748366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diversebooks.org/why-we-need-diverse-books-is-no-longer-using-the-term-ownvoices/"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blog.leeandlow.com/2020/08/26/how-labeling-books-as-diverse-reinforces-white-supremacy/"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libguides.uwf.edu/diversebkawd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slj.com/story/diversity-auditing-101-how-to-evaluate-collection" TargetMode="External"/><Relationship Id="rId2" Type="http://schemas.openxmlformats.org/officeDocument/2006/relationships/hyperlink" Target="https://yrl.ab.ca/collectionmanagement/diversity-audit" TargetMode="External"/><Relationship Id="rId1" Type="http://schemas.openxmlformats.org/officeDocument/2006/relationships/slideLayout" Target="../slideLayouts/slideLayout5.xml"/><Relationship Id="rId6" Type="http://schemas.openxmlformats.org/officeDocument/2006/relationships/hyperlink" Target="https://preplibs.wordpress.com/book-stock/diversity-inclusion/collection-diversity-audit/" TargetMode="External"/><Relationship Id="rId5" Type="http://schemas.openxmlformats.org/officeDocument/2006/relationships/hyperlink" Target="https://www.libraryjournal.com/story/Measuring-Diversity-in-the-Collection" TargetMode="External"/><Relationship Id="rId4" Type="http://schemas.openxmlformats.org/officeDocument/2006/relationships/hyperlink" Target="https://teenlibrariantoolbox.com/wp-content/uploads/2017/11/Diversity-Audit-Outline-2017-with-Sources.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ready.web.unc.edu/wp-content/uploads/sites/16627/2019/01/Library-Collection-Shelf-Audit-for-Diversity-Inclusion.pdf" TargetMode="External"/><Relationship Id="rId2" Type="http://schemas.openxmlformats.org/officeDocument/2006/relationships/hyperlink" Target="https://sfpsmom.com/wp-content/uploads/2015/10/Diverse-Library-Inventory.pdf" TargetMode="External"/><Relationship Id="rId1" Type="http://schemas.openxmlformats.org/officeDocument/2006/relationships/slideLayout" Target="../slideLayouts/slideLayout5.xml"/><Relationship Id="rId6" Type="http://schemas.openxmlformats.org/officeDocument/2006/relationships/hyperlink" Target="https://www.literacyworldwide.org/docs/default-source/resource-documents/classroomlibraryequityaudit.pdf" TargetMode="External"/><Relationship Id="rId5" Type="http://schemas.openxmlformats.org/officeDocument/2006/relationships/hyperlink" Target="https://libraries.vermont.gov/sites/libraries/files/Temp/Diversity%20Audit%20Checklist.pdf" TargetMode="External"/><Relationship Id="rId4" Type="http://schemas.openxmlformats.org/officeDocument/2006/relationships/hyperlink" Target="https://docs.google.com/spreadsheets/d/1Pllnwj0DbYVgX4L2g_i5c-6brleLceMP/edit#gid=1456641429"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teenlibrariantoolbox.com/2017/11/02/doing-a-ya-collection-diversity-audit-part-2/" TargetMode="External"/><Relationship Id="rId2" Type="http://schemas.openxmlformats.org/officeDocument/2006/relationships/hyperlink" Target="https://teenlibrariantoolbox.com/wp-content/uploads/2017/11/Diversity-Audit-Outline-2017-with-Sources.pdf" TargetMode="External"/><Relationship Id="rId1" Type="http://schemas.openxmlformats.org/officeDocument/2006/relationships/slideLayout" Target="../slideLayouts/slideLayout5.xml"/><Relationship Id="rId6" Type="http://schemas.openxmlformats.org/officeDocument/2006/relationships/hyperlink" Target="https://cod-lis.libguides.com/c.php?g=1144450&amp;p=8354287" TargetMode="External"/><Relationship Id="rId5" Type="http://schemas.openxmlformats.org/officeDocument/2006/relationships/hyperlink" Target="https://libguides.ctstatelibrary.org/dld/children/inclusivecollections" TargetMode="External"/><Relationship Id="rId4" Type="http://schemas.openxmlformats.org/officeDocument/2006/relationships/hyperlink" Target="https://dontyoushushme.com/2020/06/15/diversity-audit-a-practical-guid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slidescarnival.com/quintus-free-presentation-template/140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hdassistance.com/blog/what-is-the-difference-between-data-collection-and-data-analys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la.org/advocacy/intfreedom/librarybill/interpretations/diversecollection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blog.leeandlow.com/2020/01/28/2019diversitybaselinesurvey/"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brookings.edu/research/less-than-half-of-us-children-under-15-are-white-census-show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476871" y="1411950"/>
            <a:ext cx="657113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Bookman Old Style" panose="02050604050505020204" pitchFamily="18" charset="0"/>
              </a:rPr>
              <a:t>AUDITING DIVERSITY </a:t>
            </a:r>
            <a:br>
              <a:rPr lang="en" dirty="0">
                <a:latin typeface="Bookman Old Style" panose="02050604050505020204" pitchFamily="18" charset="0"/>
              </a:rPr>
            </a:br>
            <a:r>
              <a:rPr lang="en" dirty="0">
                <a:latin typeface="Bookman Old Style" panose="02050604050505020204" pitchFamily="18" charset="0"/>
              </a:rPr>
              <a:t>IN THE STACKS</a:t>
            </a:r>
            <a:br>
              <a:rPr lang="en" dirty="0">
                <a:latin typeface="Bookman Old Style" panose="02050604050505020204" pitchFamily="18" charset="0"/>
              </a:rPr>
            </a:br>
            <a:endParaRPr sz="2800" dirty="0">
              <a:latin typeface="Bookman Old Style" panose="02050604050505020204" pitchFamily="18" charset="0"/>
            </a:endParaRPr>
          </a:p>
        </p:txBody>
      </p:sp>
      <p:sp>
        <p:nvSpPr>
          <p:cNvPr id="2" name="TextBox 1">
            <a:extLst>
              <a:ext uri="{FF2B5EF4-FFF2-40B4-BE49-F238E27FC236}">
                <a16:creationId xmlns:a16="http://schemas.microsoft.com/office/drawing/2014/main" id="{860841C7-E678-459F-A439-869530BC3173}"/>
              </a:ext>
            </a:extLst>
          </p:cNvPr>
          <p:cNvSpPr txBox="1"/>
          <p:nvPr/>
        </p:nvSpPr>
        <p:spPr>
          <a:xfrm>
            <a:off x="3409025" y="3525412"/>
            <a:ext cx="2462981" cy="738664"/>
          </a:xfrm>
          <a:prstGeom prst="rect">
            <a:avLst/>
          </a:prstGeom>
          <a:noFill/>
        </p:spPr>
        <p:txBody>
          <a:bodyPr wrap="square" rtlCol="0">
            <a:spAutoFit/>
          </a:bodyPr>
          <a:lstStyle/>
          <a:p>
            <a:pPr algn="ctr"/>
            <a:r>
              <a:rPr lang="en-US" dirty="0">
                <a:solidFill>
                  <a:schemeClr val="accent6"/>
                </a:solidFill>
              </a:rPr>
              <a:t>Melissa Gonzalez</a:t>
            </a:r>
          </a:p>
          <a:p>
            <a:pPr algn="ctr"/>
            <a:r>
              <a:rPr lang="en-US" dirty="0">
                <a:solidFill>
                  <a:schemeClr val="accent6"/>
                </a:solidFill>
              </a:rPr>
              <a:t>The Library Network</a:t>
            </a:r>
          </a:p>
          <a:p>
            <a:pPr algn="ctr"/>
            <a:r>
              <a:rPr lang="en-US" dirty="0">
                <a:solidFill>
                  <a:schemeClr val="accent6"/>
                </a:solidFill>
              </a:rPr>
              <a:t>September 7,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1556175" y="576858"/>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Oswald" pitchFamily="2" charset="0"/>
              </a:rPr>
              <a:t>                           Purpose</a:t>
            </a:r>
            <a:endParaRPr dirty="0">
              <a:latin typeface="Oswald" pitchFamily="2" charset="0"/>
            </a:endParaRPr>
          </a:p>
        </p:txBody>
      </p:sp>
      <p:sp>
        <p:nvSpPr>
          <p:cNvPr id="105" name="Google Shape;105;p19"/>
          <p:cNvSpPr txBox="1">
            <a:spLocks noGrp="1"/>
          </p:cNvSpPr>
          <p:nvPr>
            <p:ph type="body" idx="1"/>
          </p:nvPr>
        </p:nvSpPr>
        <p:spPr>
          <a:xfrm>
            <a:off x="1556175" y="1378821"/>
            <a:ext cx="6742454" cy="3042300"/>
          </a:xfrm>
          <a:prstGeom prst="rect">
            <a:avLst/>
          </a:prstGeom>
        </p:spPr>
        <p:txBody>
          <a:bodyPr spcFirstLastPara="1" wrap="square" lIns="91425" tIns="91425" rIns="91425" bIns="91425" anchor="t" anchorCtr="0">
            <a:noAutofit/>
          </a:bodyPr>
          <a:lstStyle/>
          <a:p>
            <a:pPr marL="63500" indent="0" rtl="0">
              <a:spcBef>
                <a:spcPts val="0"/>
              </a:spcBef>
              <a:spcAft>
                <a:spcPts val="0"/>
              </a:spcAft>
              <a:buNone/>
            </a:pPr>
            <a:r>
              <a:rPr lang="en-US" sz="1800" dirty="0">
                <a:solidFill>
                  <a:schemeClr val="tx1"/>
                </a:solidFill>
                <a:latin typeface="Tinos" panose="020B0604020202020204" charset="0"/>
                <a:ea typeface="Tinos" panose="020B0604020202020204" charset="0"/>
                <a:cs typeface="Tinos" panose="020B0604020202020204" charset="0"/>
              </a:rPr>
              <a:t>E</a:t>
            </a:r>
            <a:r>
              <a:rPr lang="en-US" sz="1800" b="0" i="0" u="none" strike="noStrike" dirty="0">
                <a:solidFill>
                  <a:schemeClr val="tx1"/>
                </a:solidFill>
                <a:effectLst/>
                <a:latin typeface="Tinos" panose="020B0604020202020204" charset="0"/>
                <a:ea typeface="Tinos" panose="020B0604020202020204" charset="0"/>
                <a:cs typeface="Tinos" panose="020B0604020202020204" charset="0"/>
              </a:rPr>
              <a:t>valuate our current monograph collection through a                                 diversity lens in order to:</a:t>
            </a:r>
            <a:endParaRPr lang="en-US" sz="1800" b="0" dirty="0">
              <a:solidFill>
                <a:schemeClr val="tx1"/>
              </a:solidFill>
              <a:effectLst/>
              <a:latin typeface="Tinos" panose="020B0604020202020204" charset="0"/>
              <a:ea typeface="Tinos" panose="020B0604020202020204" charset="0"/>
              <a:cs typeface="Tinos" panose="020B0604020202020204" charset="0"/>
            </a:endParaRPr>
          </a:p>
          <a:p>
            <a:pPr rtl="0" fontAlgn="base">
              <a:spcBef>
                <a:spcPts val="0"/>
              </a:spcBef>
              <a:spcAft>
                <a:spcPts val="0"/>
              </a:spcAft>
              <a:buFont typeface="Arial" panose="020B0604020202020204" pitchFamily="34" charset="0"/>
              <a:buChar char="•"/>
            </a:pPr>
            <a:endParaRPr lang="en-US" sz="800" b="0" i="0" u="none" strike="noStrike" dirty="0">
              <a:solidFill>
                <a:schemeClr val="tx1"/>
              </a:solidFill>
              <a:effectLst/>
              <a:latin typeface="Tinos" panose="020B0604020202020204" charset="0"/>
              <a:ea typeface="Tinos" panose="020B0604020202020204" charset="0"/>
              <a:cs typeface="Tinos" panose="020B0604020202020204" charset="0"/>
            </a:endParaRPr>
          </a:p>
          <a:p>
            <a:pPr>
              <a:buFont typeface="Wingdings" panose="05000000000000000000" pitchFamily="2" charset="2"/>
              <a:buChar char="v"/>
            </a:pPr>
            <a:r>
              <a:rPr lang="en-US" sz="1800" b="0" i="0" u="none" strike="noStrike" dirty="0">
                <a:solidFill>
                  <a:schemeClr val="tx1"/>
                </a:solidFill>
                <a:effectLst/>
                <a:latin typeface="Tinos" panose="020B0604020202020204" charset="0"/>
                <a:ea typeface="Tinos" panose="020B0604020202020204" charset="0"/>
                <a:cs typeface="Tinos" panose="020B0604020202020204" charset="0"/>
              </a:rPr>
              <a:t>learn what percentage of the collection reflects something other than the experiences of white, heteronormative, non-disabled males  </a:t>
            </a:r>
            <a:endParaRPr lang="en-US" sz="1800" b="1" i="0" u="none" strike="noStrike" dirty="0">
              <a:solidFill>
                <a:srgbClr val="FF0000"/>
              </a:solidFill>
              <a:effectLst/>
              <a:latin typeface="Tinos" panose="020B0604020202020204" charset="0"/>
              <a:ea typeface="Tinos" panose="020B0604020202020204" charset="0"/>
              <a:cs typeface="Tinos" panose="020B0604020202020204" charset="0"/>
            </a:endParaRPr>
          </a:p>
          <a:p>
            <a:pPr>
              <a:buFont typeface="Wingdings" panose="05000000000000000000" pitchFamily="2" charset="2"/>
              <a:buChar char="v"/>
            </a:pPr>
            <a:r>
              <a:rPr lang="en-US" sz="1800" b="0" i="0" u="none" strike="noStrike" dirty="0">
                <a:solidFill>
                  <a:schemeClr val="tx1"/>
                </a:solidFill>
                <a:effectLst/>
                <a:latin typeface="Tinos" panose="020B0604020202020204" charset="0"/>
                <a:ea typeface="Tinos" panose="020B0604020202020204" charset="0"/>
                <a:cs typeface="Tinos" panose="020B0604020202020204" charset="0"/>
              </a:rPr>
              <a:t>identify collection gaps in those diverse </a:t>
            </a:r>
            <a:r>
              <a:rPr lang="en-US" sz="1800" dirty="0">
                <a:solidFill>
                  <a:schemeClr val="tx1"/>
                </a:solidFill>
                <a:latin typeface="Tinos" panose="020B0604020202020204" charset="0"/>
                <a:ea typeface="Tinos" panose="020B0604020202020204" charset="0"/>
                <a:cs typeface="Tinos" panose="020B0604020202020204" charset="0"/>
              </a:rPr>
              <a:t>experiences </a:t>
            </a:r>
          </a:p>
          <a:p>
            <a:pPr>
              <a:buFont typeface="Wingdings" panose="05000000000000000000" pitchFamily="2" charset="2"/>
              <a:buChar char="v"/>
            </a:pPr>
            <a:r>
              <a:rPr lang="en-US" sz="1800" b="0" i="0" u="none" strike="noStrike" dirty="0">
                <a:solidFill>
                  <a:schemeClr val="tx1"/>
                </a:solidFill>
                <a:effectLst/>
                <a:latin typeface="Tinos" panose="020B0604020202020204" charset="0"/>
                <a:ea typeface="Tinos" panose="020B0604020202020204" charset="0"/>
                <a:cs typeface="Tinos" panose="020B0604020202020204" charset="0"/>
              </a:rPr>
              <a:t>increase diversity through collection development  </a:t>
            </a:r>
          </a:p>
          <a:p>
            <a:pPr>
              <a:buFont typeface="Wingdings" panose="05000000000000000000" pitchFamily="2" charset="2"/>
              <a:buChar char="v"/>
            </a:pPr>
            <a:r>
              <a:rPr lang="en-US" sz="1800" b="0" i="0" u="none" strike="noStrike" dirty="0">
                <a:solidFill>
                  <a:schemeClr val="tx1"/>
                </a:solidFill>
                <a:effectLst/>
                <a:latin typeface="Tinos" panose="020B0604020202020204" charset="0"/>
                <a:ea typeface="Tinos" panose="020B0604020202020204" charset="0"/>
                <a:cs typeface="Tinos" panose="020B0604020202020204" charset="0"/>
              </a:rPr>
              <a:t>promote diverse aspects of our collection  </a:t>
            </a:r>
            <a:endParaRPr lang="en" sz="1800" dirty="0">
              <a:latin typeface="Tinos" panose="020B0604020202020204" charset="0"/>
              <a:ea typeface="Tinos" panose="020B0604020202020204" charset="0"/>
              <a:cs typeface="Tinos" panose="020B0604020202020204" charset="0"/>
            </a:endParaRPr>
          </a:p>
        </p:txBody>
      </p:sp>
      <p:sp>
        <p:nvSpPr>
          <p:cNvPr id="106" name="Google Shape;106;p1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3" name="Picture 2">
            <a:extLst>
              <a:ext uri="{FF2B5EF4-FFF2-40B4-BE49-F238E27FC236}">
                <a16:creationId xmlns:a16="http://schemas.microsoft.com/office/drawing/2014/main" id="{2F97C7E3-0EC5-486F-AECA-5B5FB060D79A}"/>
              </a:ext>
            </a:extLst>
          </p:cNvPr>
          <p:cNvPicPr>
            <a:picLocks noChangeAspect="1"/>
          </p:cNvPicPr>
          <p:nvPr/>
        </p:nvPicPr>
        <p:blipFill>
          <a:blip r:embed="rId3"/>
          <a:stretch>
            <a:fillRect/>
          </a:stretch>
        </p:blipFill>
        <p:spPr>
          <a:xfrm>
            <a:off x="6877020" y="651474"/>
            <a:ext cx="1421609" cy="1239156"/>
          </a:xfrm>
          <a:prstGeom prst="rect">
            <a:avLst/>
          </a:prstGeom>
        </p:spPr>
      </p:pic>
      <p:sp>
        <p:nvSpPr>
          <p:cNvPr id="2" name="TextBox 1">
            <a:extLst>
              <a:ext uri="{FF2B5EF4-FFF2-40B4-BE49-F238E27FC236}">
                <a16:creationId xmlns:a16="http://schemas.microsoft.com/office/drawing/2014/main" id="{FF38248A-F5D3-4769-B1E9-09ED9973663A}"/>
              </a:ext>
            </a:extLst>
          </p:cNvPr>
          <p:cNvSpPr txBox="1"/>
          <p:nvPr/>
        </p:nvSpPr>
        <p:spPr>
          <a:xfrm>
            <a:off x="7775697" y="2371045"/>
            <a:ext cx="672353" cy="523220"/>
          </a:xfrm>
          <a:prstGeom prst="rect">
            <a:avLst/>
          </a:prstGeom>
          <a:noFill/>
        </p:spPr>
        <p:txBody>
          <a:bodyPr wrap="square" rtlCol="0">
            <a:spAutoFit/>
          </a:bodyPr>
          <a:lstStyle/>
          <a:p>
            <a:r>
              <a:rPr lang="en-US" sz="2800" b="1" dirty="0">
                <a:solidFill>
                  <a:srgbClr val="FF0000"/>
                </a:solidFill>
                <a:latin typeface="Bookman Old Style" panose="02050604050505020204" pitchFamily="18" charset="0"/>
              </a:rPr>
              <a:t>C</a:t>
            </a:r>
          </a:p>
        </p:txBody>
      </p:sp>
      <p:sp>
        <p:nvSpPr>
          <p:cNvPr id="8" name="TextBox 7">
            <a:extLst>
              <a:ext uri="{FF2B5EF4-FFF2-40B4-BE49-F238E27FC236}">
                <a16:creationId xmlns:a16="http://schemas.microsoft.com/office/drawing/2014/main" id="{83467AD0-4559-460C-9E26-E4F83386DF6B}"/>
              </a:ext>
            </a:extLst>
          </p:cNvPr>
          <p:cNvSpPr txBox="1"/>
          <p:nvPr/>
        </p:nvSpPr>
        <p:spPr>
          <a:xfrm>
            <a:off x="6917249" y="2972588"/>
            <a:ext cx="476185" cy="523220"/>
          </a:xfrm>
          <a:prstGeom prst="rect">
            <a:avLst/>
          </a:prstGeom>
          <a:noFill/>
        </p:spPr>
        <p:txBody>
          <a:bodyPr wrap="square" rtlCol="0">
            <a:spAutoFit/>
          </a:bodyPr>
          <a:lstStyle/>
          <a:p>
            <a:r>
              <a:rPr lang="en-US" sz="2800" b="1" dirty="0">
                <a:solidFill>
                  <a:srgbClr val="FF0000"/>
                </a:solidFill>
                <a:latin typeface="Bookman Old Style" panose="02050604050505020204" pitchFamily="18" charset="0"/>
              </a:rPr>
              <a:t>D</a:t>
            </a:r>
          </a:p>
        </p:txBody>
      </p:sp>
      <p:sp>
        <p:nvSpPr>
          <p:cNvPr id="9" name="TextBox 8">
            <a:extLst>
              <a:ext uri="{FF2B5EF4-FFF2-40B4-BE49-F238E27FC236}">
                <a16:creationId xmlns:a16="http://schemas.microsoft.com/office/drawing/2014/main" id="{FE28B685-78A3-46CE-8028-8F01B838502A}"/>
              </a:ext>
            </a:extLst>
          </p:cNvPr>
          <p:cNvSpPr txBox="1"/>
          <p:nvPr/>
        </p:nvSpPr>
        <p:spPr>
          <a:xfrm>
            <a:off x="6683352" y="3336261"/>
            <a:ext cx="778579" cy="523220"/>
          </a:xfrm>
          <a:prstGeom prst="rect">
            <a:avLst/>
          </a:prstGeom>
          <a:noFill/>
        </p:spPr>
        <p:txBody>
          <a:bodyPr wrap="square" rtlCol="0">
            <a:spAutoFit/>
          </a:bodyPr>
          <a:lstStyle/>
          <a:p>
            <a:r>
              <a:rPr lang="en-US" sz="2800" b="1" dirty="0">
                <a:solidFill>
                  <a:srgbClr val="FF0000"/>
                </a:solidFill>
                <a:latin typeface="Bookman Old Style" panose="02050604050505020204" pitchFamily="18" charset="0"/>
              </a:rPr>
              <a:t>B+</a:t>
            </a:r>
          </a:p>
        </p:txBody>
      </p:sp>
      <p:sp>
        <p:nvSpPr>
          <p:cNvPr id="10" name="TextBox 9">
            <a:extLst>
              <a:ext uri="{FF2B5EF4-FFF2-40B4-BE49-F238E27FC236}">
                <a16:creationId xmlns:a16="http://schemas.microsoft.com/office/drawing/2014/main" id="{097FC69A-76E7-4C1D-8E3E-94086B4008DC}"/>
              </a:ext>
            </a:extLst>
          </p:cNvPr>
          <p:cNvSpPr txBox="1"/>
          <p:nvPr/>
        </p:nvSpPr>
        <p:spPr>
          <a:xfrm>
            <a:off x="5861578" y="3671744"/>
            <a:ext cx="672353" cy="523220"/>
          </a:xfrm>
          <a:prstGeom prst="rect">
            <a:avLst/>
          </a:prstGeom>
          <a:noFill/>
        </p:spPr>
        <p:txBody>
          <a:bodyPr wrap="square" rtlCol="0">
            <a:spAutoFit/>
          </a:bodyPr>
          <a:lstStyle/>
          <a:p>
            <a:r>
              <a:rPr lang="en-US" sz="2800" b="1" dirty="0">
                <a:solidFill>
                  <a:srgbClr val="FF0000"/>
                </a:solidFill>
                <a:latin typeface="Bookman Old Style" panose="02050604050505020204" pitchFamily="18" charset="0"/>
              </a:rPr>
              <a:t>A</a:t>
            </a:r>
          </a:p>
        </p:txBody>
      </p:sp>
    </p:spTree>
    <p:extLst>
      <p:ext uri="{BB962C8B-B14F-4D97-AF65-F5344CB8AC3E}">
        <p14:creationId xmlns:p14="http://schemas.microsoft.com/office/powerpoint/2010/main" val="1473634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467253" y="558878"/>
            <a:ext cx="6616800" cy="699900"/>
          </a:xfrm>
        </p:spPr>
        <p:txBody>
          <a:bodyPr/>
          <a:lstStyle/>
          <a:p>
            <a:pPr algn="ctr"/>
            <a:r>
              <a:rPr lang="en-US" dirty="0">
                <a:latin typeface="Oswald" pitchFamily="2" charset="0"/>
              </a:rPr>
              <a:t>1. Research and 2. Plan</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7253" y="1416423"/>
            <a:ext cx="6796093" cy="2616101"/>
          </a:xfrm>
          <a:prstGeom prst="rect">
            <a:avLst/>
          </a:prstGeom>
          <a:noFill/>
        </p:spPr>
        <p:txBody>
          <a:bodyPr wrap="square" rtlCol="0">
            <a:spAutoFit/>
          </a:bodyPr>
          <a:lstStyle/>
          <a:p>
            <a:pPr algn="ctr"/>
            <a:r>
              <a:rPr lang="en-US" sz="2000" b="1" i="0" u="none" strike="noStrike" dirty="0">
                <a:solidFill>
                  <a:schemeClr val="tx1"/>
                </a:solidFill>
                <a:effectLst/>
                <a:latin typeface="Tinos" panose="020B0604020202020204" charset="0"/>
                <a:ea typeface="Tinos" panose="020B0604020202020204" charset="0"/>
                <a:cs typeface="Tinos" panose="020B0604020202020204" charset="0"/>
              </a:rPr>
              <a:t>Define your scope!</a:t>
            </a:r>
          </a:p>
          <a:p>
            <a:endParaRPr lang="en-US" sz="800" b="0" i="0" u="none" strike="noStrike" dirty="0">
              <a:solidFill>
                <a:schemeClr val="tx1"/>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600" b="0" i="0" u="none" strike="noStrike" dirty="0">
                <a:solidFill>
                  <a:schemeClr val="tx1"/>
                </a:solidFill>
                <a:effectLst/>
                <a:latin typeface="Tinos" panose="020B0604020202020204" charset="0"/>
                <a:ea typeface="Tinos" panose="020B0604020202020204" charset="0"/>
                <a:cs typeface="Tinos" panose="020B0604020202020204" charset="0"/>
              </a:rPr>
              <a:t>What do you want to know?</a:t>
            </a:r>
          </a:p>
          <a:p>
            <a:pPr marL="285750" indent="-285750">
              <a:buFont typeface="Wingdings" panose="05000000000000000000" pitchFamily="2" charset="2"/>
              <a:buChar char="v"/>
            </a:pPr>
            <a:r>
              <a:rPr lang="en-US" sz="1600" b="0" i="0" u="none" strike="noStrike" dirty="0">
                <a:solidFill>
                  <a:schemeClr val="tx1"/>
                </a:solidFill>
                <a:effectLst/>
                <a:latin typeface="Tinos" panose="020B0604020202020204" charset="0"/>
                <a:ea typeface="Tinos" panose="020B0604020202020204" charset="0"/>
                <a:cs typeface="Tinos" panose="020B0604020202020204" charset="0"/>
              </a:rPr>
              <a:t>What categories, subcategories, identifiers, etc. will you evaluate for?</a:t>
            </a:r>
          </a:p>
          <a:p>
            <a:pPr marL="285750" indent="-285750">
              <a:buFont typeface="Wingdings" panose="05000000000000000000" pitchFamily="2" charset="2"/>
              <a:buChar char="v"/>
            </a:pPr>
            <a:r>
              <a:rPr lang="en-US" sz="1600" b="0" i="0" u="none" strike="noStrike" dirty="0">
                <a:solidFill>
                  <a:schemeClr val="tx1"/>
                </a:solidFill>
                <a:effectLst/>
                <a:latin typeface="Tinos" panose="020B0604020202020204" charset="0"/>
                <a:ea typeface="Tinos" panose="020B0604020202020204" charset="0"/>
                <a:cs typeface="Tinos" panose="020B0604020202020204" charset="0"/>
              </a:rPr>
              <a:t>What collection(s) will you audit?</a:t>
            </a:r>
          </a:p>
          <a:p>
            <a:pPr marL="285750" indent="-285750">
              <a:buFont typeface="Wingdings" panose="05000000000000000000" pitchFamily="2" charset="2"/>
              <a:buChar char="v"/>
            </a:pPr>
            <a:r>
              <a:rPr lang="en-US" sz="1600" dirty="0">
                <a:solidFill>
                  <a:schemeClr val="tx1"/>
                </a:solidFill>
                <a:latin typeface="Tinos" panose="020B0604020202020204" charset="0"/>
                <a:ea typeface="Tinos" panose="020B0604020202020204" charset="0"/>
                <a:cs typeface="Tinos" panose="020B0604020202020204" charset="0"/>
              </a:rPr>
              <a:t>What methods will you use?</a:t>
            </a:r>
          </a:p>
          <a:p>
            <a:pPr marL="285750" indent="-285750">
              <a:buFont typeface="Wingdings" panose="05000000000000000000" pitchFamily="2" charset="2"/>
              <a:buChar char="v"/>
            </a:pPr>
            <a:r>
              <a:rPr lang="en-US" sz="1600" dirty="0">
                <a:solidFill>
                  <a:schemeClr val="tx1"/>
                </a:solidFill>
                <a:latin typeface="Tinos" panose="020B0604020202020204" charset="0"/>
                <a:ea typeface="Tinos" panose="020B0604020202020204" charset="0"/>
                <a:cs typeface="Tinos" panose="020B0604020202020204" charset="0"/>
              </a:rPr>
              <a:t>Who will participate?</a:t>
            </a:r>
          </a:p>
          <a:p>
            <a:pPr marL="285750" indent="-285750">
              <a:buFont typeface="Wingdings" panose="05000000000000000000" pitchFamily="2" charset="2"/>
              <a:buChar char="v"/>
            </a:pPr>
            <a:r>
              <a:rPr lang="en-US" sz="1600" b="0" i="0" u="none" strike="noStrike" dirty="0">
                <a:solidFill>
                  <a:schemeClr val="tx1"/>
                </a:solidFill>
                <a:effectLst/>
                <a:latin typeface="Tinos" panose="020B0604020202020204" charset="0"/>
                <a:ea typeface="Tinos" panose="020B0604020202020204" charset="0"/>
                <a:cs typeface="Tinos" panose="020B0604020202020204" charset="0"/>
              </a:rPr>
              <a:t>How will you measure the data?</a:t>
            </a:r>
          </a:p>
          <a:p>
            <a:pPr marL="285750" indent="-285750">
              <a:buFont typeface="Wingdings" panose="05000000000000000000" pitchFamily="2" charset="2"/>
              <a:buChar char="v"/>
            </a:pPr>
            <a:r>
              <a:rPr lang="en-US" sz="1600" dirty="0">
                <a:solidFill>
                  <a:schemeClr val="tx1"/>
                </a:solidFill>
                <a:latin typeface="Tinos" panose="020B0604020202020204" charset="0"/>
                <a:ea typeface="Tinos" panose="020B0604020202020204" charset="0"/>
                <a:cs typeface="Tinos" panose="020B0604020202020204" charset="0"/>
              </a:rPr>
              <a:t>What demographic data can you use to evaluate your community?</a:t>
            </a:r>
          </a:p>
          <a:p>
            <a:pPr marL="285750" indent="-285750">
              <a:buFont typeface="Wingdings" panose="05000000000000000000" pitchFamily="2" charset="2"/>
              <a:buChar char="v"/>
            </a:pPr>
            <a:r>
              <a:rPr lang="en-US" sz="1600" dirty="0">
                <a:solidFill>
                  <a:schemeClr val="tx1"/>
                </a:solidFill>
                <a:latin typeface="Tinos" panose="020B0604020202020204" charset="0"/>
                <a:ea typeface="Tinos" panose="020B0604020202020204" charset="0"/>
                <a:cs typeface="Tinos" panose="020B0604020202020204" charset="0"/>
              </a:rPr>
              <a:t>Don’t forget intersectionality!</a:t>
            </a:r>
            <a:endParaRPr lang="en-US" sz="1600" b="0" i="0" u="none" strike="noStrike" dirty="0">
              <a:solidFill>
                <a:srgbClr val="000000"/>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endParaRPr lang="en-US" sz="800" dirty="0">
              <a:effectLst/>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val="12221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C6095D-90A8-4E40-984D-9EF75F39F1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4" name="Picture 3">
            <a:extLst>
              <a:ext uri="{FF2B5EF4-FFF2-40B4-BE49-F238E27FC236}">
                <a16:creationId xmlns:a16="http://schemas.microsoft.com/office/drawing/2014/main" id="{B8C2D54D-8222-48B1-B4A8-4FB33BB1442A}"/>
              </a:ext>
            </a:extLst>
          </p:cNvPr>
          <p:cNvPicPr>
            <a:picLocks noChangeAspect="1"/>
          </p:cNvPicPr>
          <p:nvPr/>
        </p:nvPicPr>
        <p:blipFill>
          <a:blip r:embed="rId2"/>
          <a:stretch>
            <a:fillRect/>
          </a:stretch>
        </p:blipFill>
        <p:spPr>
          <a:xfrm>
            <a:off x="53552" y="2097685"/>
            <a:ext cx="4550314" cy="2946567"/>
          </a:xfrm>
          <a:prstGeom prst="rect">
            <a:avLst/>
          </a:prstGeom>
        </p:spPr>
      </p:pic>
      <p:sp>
        <p:nvSpPr>
          <p:cNvPr id="8" name="TextBox 7">
            <a:extLst>
              <a:ext uri="{FF2B5EF4-FFF2-40B4-BE49-F238E27FC236}">
                <a16:creationId xmlns:a16="http://schemas.microsoft.com/office/drawing/2014/main" id="{057DC25B-4E76-4765-92C2-890BDB0D58B4}"/>
              </a:ext>
            </a:extLst>
          </p:cNvPr>
          <p:cNvSpPr txBox="1"/>
          <p:nvPr/>
        </p:nvSpPr>
        <p:spPr>
          <a:xfrm>
            <a:off x="641655" y="297967"/>
            <a:ext cx="2659191" cy="461665"/>
          </a:xfrm>
          <a:prstGeom prst="rect">
            <a:avLst/>
          </a:prstGeom>
          <a:noFill/>
        </p:spPr>
        <p:txBody>
          <a:bodyPr wrap="square">
            <a:spAutoFit/>
          </a:bodyPr>
          <a:lstStyle/>
          <a:p>
            <a:pPr rtl="0">
              <a:spcBef>
                <a:spcPts val="0"/>
              </a:spcBef>
              <a:spcAft>
                <a:spcPts val="0"/>
              </a:spcAft>
            </a:pPr>
            <a:r>
              <a:rPr lang="en-US" sz="2400" b="1" i="0" u="none" strike="noStrike" dirty="0">
                <a:solidFill>
                  <a:schemeClr val="bg1"/>
                </a:solidFill>
                <a:effectLst/>
                <a:latin typeface="Oswald" pitchFamily="2" charset="0"/>
              </a:rPr>
              <a:t>Data Sources</a:t>
            </a:r>
          </a:p>
        </p:txBody>
      </p:sp>
      <p:sp>
        <p:nvSpPr>
          <p:cNvPr id="3" name="TextBox 2">
            <a:extLst>
              <a:ext uri="{FF2B5EF4-FFF2-40B4-BE49-F238E27FC236}">
                <a16:creationId xmlns:a16="http://schemas.microsoft.com/office/drawing/2014/main" id="{30D108FF-DA07-9E9A-2C70-162FDA2F5326}"/>
              </a:ext>
            </a:extLst>
          </p:cNvPr>
          <p:cNvSpPr txBox="1"/>
          <p:nvPr/>
        </p:nvSpPr>
        <p:spPr>
          <a:xfrm>
            <a:off x="181950" y="907164"/>
            <a:ext cx="2911770" cy="1384995"/>
          </a:xfrm>
          <a:prstGeom prst="rect">
            <a:avLst/>
          </a:prstGeom>
          <a:noFill/>
        </p:spPr>
        <p:txBody>
          <a:bodyPr wrap="square" rtlCol="0">
            <a:spAutoFit/>
          </a:bodyPr>
          <a:lstStyle/>
          <a:p>
            <a:r>
              <a:rPr lang="en-US" b="1" dirty="0">
                <a:solidFill>
                  <a:schemeClr val="bg1"/>
                </a:solidFill>
                <a:latin typeface="Tinos" panose="020B0604020202020204" charset="0"/>
                <a:ea typeface="Tinos" panose="020B0604020202020204" charset="0"/>
                <a:cs typeface="Tinos" panose="020B0604020202020204" charset="0"/>
              </a:rPr>
              <a:t>I looked at:</a:t>
            </a:r>
          </a:p>
          <a:p>
            <a:r>
              <a:rPr lang="en-US" b="1" dirty="0">
                <a:solidFill>
                  <a:schemeClr val="bg1"/>
                </a:solidFill>
                <a:latin typeface="Tinos" panose="020B0604020202020204" charset="0"/>
                <a:ea typeface="Tinos" panose="020B0604020202020204" charset="0"/>
                <a:cs typeface="Tinos" panose="020B0604020202020204" charset="0"/>
              </a:rPr>
              <a:t>- UWF enrollment demographics</a:t>
            </a:r>
          </a:p>
          <a:p>
            <a:r>
              <a:rPr lang="en-US" b="1" dirty="0">
                <a:solidFill>
                  <a:schemeClr val="bg1"/>
                </a:solidFill>
                <a:latin typeface="Tinos" panose="020B0604020202020204" charset="0"/>
                <a:ea typeface="Tinos" panose="020B0604020202020204" charset="0"/>
                <a:cs typeface="Tinos" panose="020B0604020202020204" charset="0"/>
              </a:rPr>
              <a:t>- Census data (local, state, national)</a:t>
            </a:r>
          </a:p>
          <a:p>
            <a:r>
              <a:rPr lang="en-US" b="1" dirty="0">
                <a:solidFill>
                  <a:schemeClr val="bg1"/>
                </a:solidFill>
                <a:latin typeface="Tinos" panose="020B0604020202020204" charset="0"/>
                <a:ea typeface="Tinos" panose="020B0604020202020204" charset="0"/>
                <a:cs typeface="Tinos" panose="020B0604020202020204" charset="0"/>
              </a:rPr>
              <a:t>- Protected classes at UWF</a:t>
            </a:r>
          </a:p>
          <a:p>
            <a:endParaRPr lang="en-US" b="1" dirty="0">
              <a:solidFill>
                <a:schemeClr val="bg1"/>
              </a:solidFill>
              <a:latin typeface="Tinos" panose="020B0604020202020204" charset="0"/>
              <a:ea typeface="Tinos" panose="020B0604020202020204" charset="0"/>
              <a:cs typeface="Tinos" panose="020B0604020202020204" charset="0"/>
            </a:endParaRPr>
          </a:p>
          <a:p>
            <a:endParaRPr lang="en-US" dirty="0">
              <a:solidFill>
                <a:schemeClr val="bg1"/>
              </a:solidFill>
            </a:endParaRPr>
          </a:p>
        </p:txBody>
      </p:sp>
      <p:pic>
        <p:nvPicPr>
          <p:cNvPr id="7" name="Picture 6">
            <a:extLst>
              <a:ext uri="{FF2B5EF4-FFF2-40B4-BE49-F238E27FC236}">
                <a16:creationId xmlns:a16="http://schemas.microsoft.com/office/drawing/2014/main" id="{71E4CEDF-3243-4111-81F2-08F08526F414}"/>
              </a:ext>
            </a:extLst>
          </p:cNvPr>
          <p:cNvPicPr>
            <a:picLocks noChangeAspect="1"/>
          </p:cNvPicPr>
          <p:nvPr/>
        </p:nvPicPr>
        <p:blipFill>
          <a:blip r:embed="rId3"/>
          <a:stretch>
            <a:fillRect/>
          </a:stretch>
        </p:blipFill>
        <p:spPr>
          <a:xfrm>
            <a:off x="3399470" y="125918"/>
            <a:ext cx="5690978" cy="3661410"/>
          </a:xfrm>
          <a:prstGeom prst="rect">
            <a:avLst/>
          </a:prstGeom>
        </p:spPr>
      </p:pic>
    </p:spTree>
    <p:extLst>
      <p:ext uri="{BB962C8B-B14F-4D97-AF65-F5344CB8AC3E}">
        <p14:creationId xmlns:p14="http://schemas.microsoft.com/office/powerpoint/2010/main" val="370804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BAF907-D7B7-406E-AC53-593578012A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6" name="Picture 5">
            <a:extLst>
              <a:ext uri="{FF2B5EF4-FFF2-40B4-BE49-F238E27FC236}">
                <a16:creationId xmlns:a16="http://schemas.microsoft.com/office/drawing/2014/main" id="{D051CDF6-AB63-4D71-AC26-C3E02F6DF0B0}"/>
              </a:ext>
            </a:extLst>
          </p:cNvPr>
          <p:cNvPicPr>
            <a:picLocks noChangeAspect="1"/>
          </p:cNvPicPr>
          <p:nvPr/>
        </p:nvPicPr>
        <p:blipFill>
          <a:blip r:embed="rId3"/>
          <a:stretch>
            <a:fillRect/>
          </a:stretch>
        </p:blipFill>
        <p:spPr>
          <a:xfrm>
            <a:off x="5571949" y="1418986"/>
            <a:ext cx="2189954" cy="2762953"/>
          </a:xfrm>
          <a:prstGeom prst="rect">
            <a:avLst/>
          </a:prstGeom>
        </p:spPr>
      </p:pic>
      <p:pic>
        <p:nvPicPr>
          <p:cNvPr id="8" name="Picture 7">
            <a:extLst>
              <a:ext uri="{FF2B5EF4-FFF2-40B4-BE49-F238E27FC236}">
                <a16:creationId xmlns:a16="http://schemas.microsoft.com/office/drawing/2014/main" id="{F5110D5F-7532-4EF9-8EBB-DB66F2C4ED29}"/>
              </a:ext>
            </a:extLst>
          </p:cNvPr>
          <p:cNvPicPr>
            <a:picLocks noChangeAspect="1"/>
          </p:cNvPicPr>
          <p:nvPr/>
        </p:nvPicPr>
        <p:blipFill>
          <a:blip r:embed="rId4"/>
          <a:stretch>
            <a:fillRect/>
          </a:stretch>
        </p:blipFill>
        <p:spPr>
          <a:xfrm>
            <a:off x="1382097" y="2063932"/>
            <a:ext cx="2627503" cy="1921297"/>
          </a:xfrm>
          <a:prstGeom prst="rect">
            <a:avLst/>
          </a:prstGeom>
        </p:spPr>
      </p:pic>
      <p:sp>
        <p:nvSpPr>
          <p:cNvPr id="3" name="TextBox 2">
            <a:extLst>
              <a:ext uri="{FF2B5EF4-FFF2-40B4-BE49-F238E27FC236}">
                <a16:creationId xmlns:a16="http://schemas.microsoft.com/office/drawing/2014/main" id="{7B31112A-41A1-43B4-B83A-A2E1BBF5C3A9}"/>
              </a:ext>
            </a:extLst>
          </p:cNvPr>
          <p:cNvSpPr txBox="1"/>
          <p:nvPr/>
        </p:nvSpPr>
        <p:spPr>
          <a:xfrm>
            <a:off x="295835" y="587989"/>
            <a:ext cx="4939553" cy="830997"/>
          </a:xfrm>
          <a:prstGeom prst="rect">
            <a:avLst/>
          </a:prstGeom>
          <a:noFill/>
        </p:spPr>
        <p:txBody>
          <a:bodyPr wrap="square" rtlCol="0">
            <a:spAutoFit/>
          </a:bodyPr>
          <a:lstStyle/>
          <a:p>
            <a:pPr algn="ctr"/>
            <a:r>
              <a:rPr lang="en-US" sz="2400" b="1" dirty="0">
                <a:solidFill>
                  <a:schemeClr val="tx1"/>
                </a:solidFill>
                <a:latin typeface="Oswald" pitchFamily="2" charset="0"/>
              </a:rPr>
              <a:t>You have to start somewhere, </a:t>
            </a:r>
          </a:p>
          <a:p>
            <a:pPr algn="ctr"/>
            <a:r>
              <a:rPr lang="en-US" sz="2400" b="1" dirty="0">
                <a:solidFill>
                  <a:schemeClr val="tx1"/>
                </a:solidFill>
                <a:latin typeface="Oswald" pitchFamily="2" charset="0"/>
              </a:rPr>
              <a:t>but not everywhere all at once!</a:t>
            </a:r>
          </a:p>
        </p:txBody>
      </p:sp>
    </p:spTree>
    <p:extLst>
      <p:ext uri="{BB962C8B-B14F-4D97-AF65-F5344CB8AC3E}">
        <p14:creationId xmlns:p14="http://schemas.microsoft.com/office/powerpoint/2010/main" val="123278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556900" y="603701"/>
            <a:ext cx="6616800" cy="699900"/>
          </a:xfrm>
        </p:spPr>
        <p:txBody>
          <a:bodyPr/>
          <a:lstStyle/>
          <a:p>
            <a:pPr algn="ctr"/>
            <a:r>
              <a:rPr lang="en-US" dirty="0">
                <a:latin typeface="Oswald" pitchFamily="2" charset="0"/>
              </a:rPr>
              <a:t>Types of Audits</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772053" y="1769810"/>
            <a:ext cx="2611688" cy="2769989"/>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Tinos" panose="020B0604020202020204" charset="0"/>
                <a:ea typeface="Tinos" panose="020B0604020202020204" charset="0"/>
                <a:cs typeface="Tinos" panose="020B0604020202020204" charset="0"/>
              </a:rPr>
              <a:t>c</a:t>
            </a:r>
            <a:r>
              <a:rPr lang="en-US" b="0" i="0" u="none" strike="noStrike" dirty="0">
                <a:solidFill>
                  <a:srgbClr val="000000"/>
                </a:solidFill>
                <a:effectLst/>
                <a:latin typeface="Tinos" panose="020B0604020202020204" charset="0"/>
                <a:ea typeface="Tinos" panose="020B0604020202020204" charset="0"/>
                <a:cs typeface="Tinos" panose="020B0604020202020204" charset="0"/>
              </a:rPr>
              <a:t>omprehensive or focused</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sampling (1000 or 10%, every 10th book, random generator, etc.)</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quantitative or qualitative</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user/use-based or collection-based</a:t>
            </a:r>
          </a:p>
          <a:p>
            <a:pPr marL="285750" indent="-285750">
              <a:buFont typeface="Wingdings" panose="05000000000000000000" pitchFamily="2" charset="2"/>
              <a:buChar char="v"/>
            </a:pPr>
            <a:r>
              <a:rPr lang="en-US" dirty="0">
                <a:latin typeface="Tinos" panose="020B0604020202020204" charset="0"/>
                <a:ea typeface="Tinos" panose="020B0604020202020204" charset="0"/>
                <a:cs typeface="Tinos" panose="020B0604020202020204" charset="0"/>
              </a:rPr>
              <a:t>retrospective or forward-looking</a:t>
            </a:r>
            <a:endParaRPr lang="en-US" b="0" i="0" u="none" strike="noStrike" dirty="0">
              <a:solidFill>
                <a:srgbClr val="000000"/>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endParaRPr lang="en-US" sz="1600" b="0" i="0" u="none" strike="noStrike" dirty="0">
              <a:solidFill>
                <a:srgbClr val="000000"/>
              </a:solidFill>
              <a:effectLst/>
              <a:latin typeface="Tinos" panose="020B0604020202020204" charset="0"/>
              <a:ea typeface="Tinos" panose="020B0604020202020204" charset="0"/>
              <a:cs typeface="Tinos" panose="020B0604020202020204" charset="0"/>
            </a:endParaRPr>
          </a:p>
          <a:p>
            <a:br>
              <a:rPr lang="en-US" sz="2400" dirty="0"/>
            </a:br>
            <a:endParaRPr lang="en-US" sz="800" dirty="0">
              <a:effectLst/>
              <a:latin typeface="Tinos" panose="020B0604020202020204" charset="0"/>
              <a:ea typeface="Tinos" panose="020B0604020202020204" charset="0"/>
              <a:cs typeface="Tinos" panose="020B0604020202020204" charset="0"/>
            </a:endParaRPr>
          </a:p>
        </p:txBody>
      </p:sp>
      <p:sp>
        <p:nvSpPr>
          <p:cNvPr id="4" name="TextBox 3">
            <a:extLst>
              <a:ext uri="{FF2B5EF4-FFF2-40B4-BE49-F238E27FC236}">
                <a16:creationId xmlns:a16="http://schemas.microsoft.com/office/drawing/2014/main" id="{DB2ED529-1FFE-502A-3BC3-E55D55477A43}"/>
              </a:ext>
            </a:extLst>
          </p:cNvPr>
          <p:cNvSpPr txBox="1"/>
          <p:nvPr/>
        </p:nvSpPr>
        <p:spPr>
          <a:xfrm>
            <a:off x="5000791" y="1752815"/>
            <a:ext cx="3024065" cy="2739211"/>
          </a:xfrm>
          <a:prstGeom prst="rect">
            <a:avLst/>
          </a:prstGeom>
          <a:noFill/>
        </p:spPr>
        <p:txBody>
          <a:bodyPr wrap="square" rtlCol="0">
            <a:spAutoFit/>
          </a:bodyPr>
          <a:lstStyle/>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direct collection analysis (shelf analysis)</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list checking (or reverse audits)</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analysis tools (algorithm - lacks human judgment)</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subject headings</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usage/circulation stats</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lists &amp; displays</a:t>
            </a:r>
          </a:p>
          <a:p>
            <a:pPr marL="285750" indent="-285750">
              <a:buFont typeface="Wingdings" panose="05000000000000000000" pitchFamily="2" charset="2"/>
              <a:buChar char="v"/>
            </a:pPr>
            <a:r>
              <a:rPr lang="en-US" dirty="0">
                <a:latin typeface="Tinos" panose="020B0604020202020204" charset="0"/>
                <a:ea typeface="Tinos" panose="020B0604020202020204" charset="0"/>
                <a:cs typeface="Tinos" panose="020B0604020202020204" charset="0"/>
              </a:rPr>
              <a:t>o</a:t>
            </a:r>
            <a:r>
              <a:rPr lang="en-US" b="0" i="0" u="none" strike="noStrike" dirty="0">
                <a:solidFill>
                  <a:srgbClr val="000000"/>
                </a:solidFill>
                <a:effectLst/>
                <a:latin typeface="Tinos" panose="020B0604020202020204" charset="0"/>
                <a:ea typeface="Tinos" panose="020B0604020202020204" charset="0"/>
                <a:cs typeface="Tinos" panose="020B0604020202020204" charset="0"/>
              </a:rPr>
              <a:t>rders/new purchases</a:t>
            </a:r>
          </a:p>
          <a:p>
            <a:pPr marL="285750" indent="-285750">
              <a:buFont typeface="Wingdings" panose="05000000000000000000" pitchFamily="2" charset="2"/>
              <a:buChar char="v"/>
            </a:pPr>
            <a:r>
              <a:rPr lang="en-US" dirty="0">
                <a:latin typeface="Tinos" panose="020B0604020202020204" charset="0"/>
                <a:ea typeface="Tinos" panose="020B0604020202020204" charset="0"/>
                <a:cs typeface="Tinos" panose="020B0604020202020204" charset="0"/>
              </a:rPr>
              <a:t>and more…</a:t>
            </a:r>
            <a:endParaRPr lang="en-US" b="0" dirty="0">
              <a:effectLst/>
              <a:latin typeface="Tinos" panose="020B0604020202020204" charset="0"/>
              <a:ea typeface="Tinos" panose="020B0604020202020204" charset="0"/>
              <a:cs typeface="Tinos" panose="020B0604020202020204" charset="0"/>
            </a:endParaRPr>
          </a:p>
          <a:p>
            <a:br>
              <a:rPr lang="en-US" sz="2400" dirty="0"/>
            </a:br>
            <a:endParaRPr lang="en-US" sz="800" dirty="0">
              <a:effectLst/>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val="325554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467253" y="558878"/>
            <a:ext cx="6616800" cy="699900"/>
          </a:xfrm>
        </p:spPr>
        <p:txBody>
          <a:bodyPr/>
          <a:lstStyle/>
          <a:p>
            <a:pPr algn="ctr"/>
            <a:r>
              <a:rPr lang="en-US" dirty="0">
                <a:latin typeface="Oswald" pitchFamily="2" charset="0"/>
              </a:rPr>
              <a:t>3. Count</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7253" y="1732186"/>
            <a:ext cx="6796093" cy="1015663"/>
          </a:xfrm>
          <a:prstGeom prst="rect">
            <a:avLst/>
          </a:prstGeom>
          <a:noFill/>
        </p:spPr>
        <p:txBody>
          <a:bodyPr wrap="square" rtlCol="0">
            <a:spAutoFit/>
          </a:bodyPr>
          <a:lstStyle/>
          <a:p>
            <a:pPr algn="ctr"/>
            <a:r>
              <a:rPr lang="en-US" sz="6000" b="1" i="0" u="none" strike="noStrike" dirty="0">
                <a:solidFill>
                  <a:schemeClr val="tx1"/>
                </a:solidFill>
                <a:effectLst/>
                <a:latin typeface="Tinos" panose="020B0604020202020204" charset="0"/>
                <a:ea typeface="Tinos" panose="020B0604020202020204" charset="0"/>
                <a:cs typeface="Tinos" panose="020B0604020202020204" charset="0"/>
              </a:rPr>
              <a:t>Do the thing!</a:t>
            </a:r>
            <a:endParaRPr lang="en-US" sz="6000" dirty="0">
              <a:effectLst/>
              <a:latin typeface="Tinos" panose="020B0604020202020204" charset="0"/>
              <a:ea typeface="Tinos" panose="020B0604020202020204" charset="0"/>
              <a:cs typeface="Tinos" panose="020B0604020202020204" charset="0"/>
            </a:endParaRPr>
          </a:p>
        </p:txBody>
      </p:sp>
      <p:sp>
        <p:nvSpPr>
          <p:cNvPr id="4" name="TextBox 3">
            <a:extLst>
              <a:ext uri="{FF2B5EF4-FFF2-40B4-BE49-F238E27FC236}">
                <a16:creationId xmlns:a16="http://schemas.microsoft.com/office/drawing/2014/main" id="{2295BAFF-6A3A-08BA-1F3F-DA3C2004FEA4}"/>
              </a:ext>
            </a:extLst>
          </p:cNvPr>
          <p:cNvSpPr txBox="1"/>
          <p:nvPr/>
        </p:nvSpPr>
        <p:spPr>
          <a:xfrm>
            <a:off x="4123765" y="3712876"/>
            <a:ext cx="1703294" cy="400110"/>
          </a:xfrm>
          <a:prstGeom prst="rect">
            <a:avLst/>
          </a:prstGeom>
          <a:noFill/>
        </p:spPr>
        <p:txBody>
          <a:bodyPr wrap="square" rtlCol="0">
            <a:spAutoFit/>
          </a:bodyPr>
          <a:lstStyle/>
          <a:p>
            <a:r>
              <a:rPr lang="en-US" sz="2000" dirty="0">
                <a:latin typeface="Tinos" panose="020B0604020202020204" charset="0"/>
                <a:ea typeface="Tinos" panose="020B0604020202020204" charset="0"/>
                <a:cs typeface="Tinos" panose="020B0604020202020204" charset="0"/>
              </a:rPr>
              <a:t>What I did…</a:t>
            </a:r>
          </a:p>
        </p:txBody>
      </p:sp>
    </p:spTree>
    <p:extLst>
      <p:ext uri="{BB962C8B-B14F-4D97-AF65-F5344CB8AC3E}">
        <p14:creationId xmlns:p14="http://schemas.microsoft.com/office/powerpoint/2010/main" val="251745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A687-3EBE-29C6-081E-155FC6E819B3}"/>
              </a:ext>
            </a:extLst>
          </p:cNvPr>
          <p:cNvSpPr>
            <a:spLocks noGrp="1"/>
          </p:cNvSpPr>
          <p:nvPr>
            <p:ph type="title"/>
          </p:nvPr>
        </p:nvSpPr>
        <p:spPr>
          <a:xfrm>
            <a:off x="1556175" y="651474"/>
            <a:ext cx="6616800" cy="699900"/>
          </a:xfrm>
        </p:spPr>
        <p:txBody>
          <a:bodyPr/>
          <a:lstStyle/>
          <a:p>
            <a:pPr algn="ctr"/>
            <a:r>
              <a:rPr lang="en-US" dirty="0"/>
              <a:t>Themes</a:t>
            </a:r>
          </a:p>
        </p:txBody>
      </p:sp>
      <p:sp>
        <p:nvSpPr>
          <p:cNvPr id="3" name="Slide Number Placeholder 2">
            <a:extLst>
              <a:ext uri="{FF2B5EF4-FFF2-40B4-BE49-F238E27FC236}">
                <a16:creationId xmlns:a16="http://schemas.microsoft.com/office/drawing/2014/main" id="{8D12E939-9C32-B182-4BC9-ED72482FE1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4" name="TextBox 3">
            <a:extLst>
              <a:ext uri="{FF2B5EF4-FFF2-40B4-BE49-F238E27FC236}">
                <a16:creationId xmlns:a16="http://schemas.microsoft.com/office/drawing/2014/main" id="{7047ADEB-7822-43F1-802A-953571CE9B9D}"/>
              </a:ext>
            </a:extLst>
          </p:cNvPr>
          <p:cNvSpPr txBox="1"/>
          <p:nvPr/>
        </p:nvSpPr>
        <p:spPr>
          <a:xfrm>
            <a:off x="1556175" y="1490993"/>
            <a:ext cx="6512060" cy="307777"/>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CDE99BC5-5C22-E6C7-BE1A-D8AF5A0FDEED}"/>
              </a:ext>
            </a:extLst>
          </p:cNvPr>
          <p:cNvSpPr txBox="1"/>
          <p:nvPr/>
        </p:nvSpPr>
        <p:spPr>
          <a:xfrm>
            <a:off x="1556174" y="1427853"/>
            <a:ext cx="6343175" cy="738664"/>
          </a:xfrm>
          <a:prstGeom prst="rect">
            <a:avLst/>
          </a:prstGeom>
          <a:noFill/>
        </p:spPr>
        <p:txBody>
          <a:bodyPr wrap="square">
            <a:spAutoFit/>
          </a:bodyPr>
          <a:lstStyle/>
          <a:p>
            <a:r>
              <a:rPr lang="en-US" b="0" i="0" dirty="0">
                <a:solidFill>
                  <a:srgbClr val="333333"/>
                </a:solidFill>
                <a:effectLst/>
                <a:latin typeface="Tinos" panose="020B0604020202020204" charset="0"/>
                <a:ea typeface="Tinos" panose="020B0604020202020204" charset="0"/>
                <a:cs typeface="Tinos" panose="020B0604020202020204" charset="0"/>
              </a:rPr>
              <a:t>Diversity can involve a number of factors, including race, ethnicity, gender, sexual identity, culture, language, socioeconomic status, veteran status, religion, politics, age, neurodiversity, and physical abilities.</a:t>
            </a:r>
            <a:endParaRPr lang="en-US" dirty="0">
              <a:latin typeface="Tinos" panose="020B0604020202020204" charset="0"/>
              <a:ea typeface="Tinos" panose="020B0604020202020204" charset="0"/>
              <a:cs typeface="Tinos" panose="020B0604020202020204" charset="0"/>
            </a:endParaRPr>
          </a:p>
        </p:txBody>
      </p:sp>
      <p:sp>
        <p:nvSpPr>
          <p:cNvPr id="7" name="TextBox 6">
            <a:extLst>
              <a:ext uri="{FF2B5EF4-FFF2-40B4-BE49-F238E27FC236}">
                <a16:creationId xmlns:a16="http://schemas.microsoft.com/office/drawing/2014/main" id="{10DB2C38-B68A-8E23-D85E-2D48A98E9386}"/>
              </a:ext>
            </a:extLst>
          </p:cNvPr>
          <p:cNvSpPr txBox="1"/>
          <p:nvPr/>
        </p:nvSpPr>
        <p:spPr>
          <a:xfrm>
            <a:off x="1859056" y="2229657"/>
            <a:ext cx="2868706" cy="2031325"/>
          </a:xfrm>
          <a:prstGeom prst="rect">
            <a:avLst/>
          </a:prstGeom>
          <a:noFill/>
        </p:spPr>
        <p:txBody>
          <a:bodyPr wrap="square" rtlCol="0">
            <a:spAutoFit/>
          </a:bodyPr>
          <a:lstStyle/>
          <a:p>
            <a:r>
              <a:rPr lang="en-US" b="1" dirty="0">
                <a:latin typeface="Tinos" panose="020B0604020202020204" charset="0"/>
                <a:ea typeface="Tinos" panose="020B0604020202020204" charset="0"/>
                <a:cs typeface="Tinos" panose="020B0604020202020204" charset="0"/>
              </a:rPr>
              <a:t>Themes included:</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Race</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Ethnicity</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Immigration</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Gender</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Sexual identity</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Socioeconomic status</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Ability</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General/Multidisciplinary</a:t>
            </a:r>
          </a:p>
        </p:txBody>
      </p:sp>
      <p:sp>
        <p:nvSpPr>
          <p:cNvPr id="8" name="TextBox 7">
            <a:extLst>
              <a:ext uri="{FF2B5EF4-FFF2-40B4-BE49-F238E27FC236}">
                <a16:creationId xmlns:a16="http://schemas.microsoft.com/office/drawing/2014/main" id="{E3987F81-1DB2-68AA-D9A6-B7DCB4BC59AC}"/>
              </a:ext>
            </a:extLst>
          </p:cNvPr>
          <p:cNvSpPr txBox="1"/>
          <p:nvPr/>
        </p:nvSpPr>
        <p:spPr>
          <a:xfrm>
            <a:off x="4864575" y="2244581"/>
            <a:ext cx="2868706" cy="1384995"/>
          </a:xfrm>
          <a:prstGeom prst="rect">
            <a:avLst/>
          </a:prstGeom>
          <a:noFill/>
        </p:spPr>
        <p:txBody>
          <a:bodyPr wrap="square" rtlCol="0">
            <a:spAutoFit/>
          </a:bodyPr>
          <a:lstStyle/>
          <a:p>
            <a:r>
              <a:rPr lang="en-US" b="1" dirty="0">
                <a:latin typeface="Tinos" panose="020B0604020202020204" charset="0"/>
                <a:ea typeface="Tinos" panose="020B0604020202020204" charset="0"/>
                <a:cs typeface="Tinos" panose="020B0604020202020204" charset="0"/>
              </a:rPr>
              <a:t>Not included:</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#ownvoices/#livedexperiences*</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Age</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Political diversity</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Religious diversity</a:t>
            </a:r>
          </a:p>
          <a:p>
            <a:pPr marL="285750" indent="-285750">
              <a:buFont typeface="Arial" panose="020B0604020202020204" pitchFamily="34" charset="0"/>
              <a:buChar char="•"/>
            </a:pPr>
            <a:r>
              <a:rPr lang="en-US" dirty="0">
                <a:latin typeface="Tinos" panose="020B0604020202020204" charset="0"/>
                <a:ea typeface="Tinos" panose="020B0604020202020204" charset="0"/>
                <a:cs typeface="Tinos" panose="020B0604020202020204" charset="0"/>
              </a:rPr>
              <a:t>Veteran status</a:t>
            </a:r>
          </a:p>
        </p:txBody>
      </p:sp>
      <p:sp>
        <p:nvSpPr>
          <p:cNvPr id="9" name="TextBox 8">
            <a:extLst>
              <a:ext uri="{FF2B5EF4-FFF2-40B4-BE49-F238E27FC236}">
                <a16:creationId xmlns:a16="http://schemas.microsoft.com/office/drawing/2014/main" id="{BD60C879-1DFC-E3FD-29DB-C6459465E28B}"/>
              </a:ext>
            </a:extLst>
          </p:cNvPr>
          <p:cNvSpPr txBox="1"/>
          <p:nvPr/>
        </p:nvSpPr>
        <p:spPr>
          <a:xfrm>
            <a:off x="4759139" y="3799317"/>
            <a:ext cx="3193277" cy="461665"/>
          </a:xfrm>
          <a:prstGeom prst="rect">
            <a:avLst/>
          </a:prstGeom>
          <a:noFill/>
        </p:spPr>
        <p:txBody>
          <a:bodyPr wrap="square" rtlCol="0">
            <a:spAutoFit/>
          </a:bodyPr>
          <a:lstStyle/>
          <a:p>
            <a:r>
              <a:rPr lang="en-US" sz="1200" b="0" i="0" dirty="0">
                <a:solidFill>
                  <a:srgbClr val="000000"/>
                </a:solidFill>
                <a:effectLst/>
                <a:latin typeface="Tinos" panose="020B0604020202020204" charset="0"/>
                <a:ea typeface="Tinos" panose="020B0604020202020204" charset="0"/>
                <a:cs typeface="Tinos" panose="020B0604020202020204" charset="0"/>
                <a:hlinkClick r:id="rId2"/>
              </a:rPr>
              <a:t>https://diversebooks.org/why-we-need-diverse-books-is-no-longer-using-the-term-ownvoices/</a:t>
            </a:r>
            <a:endParaRPr lang="en-US" sz="1200" dirty="0">
              <a:latin typeface="Tinos" panose="020B0604020202020204" charset="0"/>
              <a:ea typeface="Tinos" panose="020B0604020202020204" charset="0"/>
              <a:cs typeface="Tinos" panose="020B0604020202020204" charset="0"/>
            </a:endParaRPr>
          </a:p>
        </p:txBody>
      </p:sp>
      <p:sp>
        <p:nvSpPr>
          <p:cNvPr id="10" name="TextBox 9">
            <a:extLst>
              <a:ext uri="{FF2B5EF4-FFF2-40B4-BE49-F238E27FC236}">
                <a16:creationId xmlns:a16="http://schemas.microsoft.com/office/drawing/2014/main" id="{B98B0AD1-1D0E-74CB-401C-4988B87E785B}"/>
              </a:ext>
            </a:extLst>
          </p:cNvPr>
          <p:cNvSpPr txBox="1"/>
          <p:nvPr/>
        </p:nvSpPr>
        <p:spPr>
          <a:xfrm>
            <a:off x="4620186" y="3790649"/>
            <a:ext cx="277906" cy="307777"/>
          </a:xfrm>
          <a:prstGeom prst="rect">
            <a:avLst/>
          </a:prstGeom>
          <a:noFill/>
        </p:spPr>
        <p:txBody>
          <a:bodyPr wrap="square" rtlCol="0">
            <a:spAutoFit/>
          </a:bodyPr>
          <a:lstStyle/>
          <a:p>
            <a:r>
              <a:rPr lang="en-US" dirty="0">
                <a:latin typeface="Tinos" panose="020B0604020202020204" charset="0"/>
                <a:ea typeface="Tinos" panose="020B0604020202020204" charset="0"/>
                <a:cs typeface="Tinos" panose="020B0604020202020204" charset="0"/>
              </a:rPr>
              <a:t>*</a:t>
            </a:r>
          </a:p>
        </p:txBody>
      </p:sp>
    </p:spTree>
    <p:extLst>
      <p:ext uri="{BB962C8B-B14F-4D97-AF65-F5344CB8AC3E}">
        <p14:creationId xmlns:p14="http://schemas.microsoft.com/office/powerpoint/2010/main" val="274719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A687-3EBE-29C6-081E-155FC6E819B3}"/>
              </a:ext>
            </a:extLst>
          </p:cNvPr>
          <p:cNvSpPr>
            <a:spLocks noGrp="1"/>
          </p:cNvSpPr>
          <p:nvPr>
            <p:ph type="title"/>
          </p:nvPr>
        </p:nvSpPr>
        <p:spPr>
          <a:xfrm>
            <a:off x="1556175" y="651474"/>
            <a:ext cx="6616800" cy="699900"/>
          </a:xfrm>
        </p:spPr>
        <p:txBody>
          <a:bodyPr/>
          <a:lstStyle/>
          <a:p>
            <a:r>
              <a:rPr lang="en-US" dirty="0"/>
              <a:t>Bowker Book Analysis</a:t>
            </a:r>
          </a:p>
        </p:txBody>
      </p:sp>
      <p:sp>
        <p:nvSpPr>
          <p:cNvPr id="3" name="Slide Number Placeholder 2">
            <a:extLst>
              <a:ext uri="{FF2B5EF4-FFF2-40B4-BE49-F238E27FC236}">
                <a16:creationId xmlns:a16="http://schemas.microsoft.com/office/drawing/2014/main" id="{8D12E939-9C32-B182-4BC9-ED72482FE1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4" name="TextBox 3">
            <a:extLst>
              <a:ext uri="{FF2B5EF4-FFF2-40B4-BE49-F238E27FC236}">
                <a16:creationId xmlns:a16="http://schemas.microsoft.com/office/drawing/2014/main" id="{7047ADEB-7822-43F1-802A-953571CE9B9D}"/>
              </a:ext>
            </a:extLst>
          </p:cNvPr>
          <p:cNvSpPr txBox="1"/>
          <p:nvPr/>
        </p:nvSpPr>
        <p:spPr>
          <a:xfrm>
            <a:off x="1556175" y="1490993"/>
            <a:ext cx="6512060" cy="3089372"/>
          </a:xfrm>
          <a:prstGeom prst="rect">
            <a:avLst/>
          </a:prstGeom>
          <a:noFill/>
        </p:spPr>
        <p:txBody>
          <a:bodyPr wrap="square" rtlCol="0">
            <a:spAutoFit/>
          </a:bodyPr>
          <a:lstStyle/>
          <a:p>
            <a:pPr marL="285750" marR="0" indent="-285750">
              <a:lnSpc>
                <a:spcPct val="107000"/>
              </a:lnSpc>
              <a:spcBef>
                <a:spcPts val="0"/>
              </a:spcBef>
              <a:spcAft>
                <a:spcPts val="800"/>
              </a:spcAft>
              <a:buFont typeface="Wingdings" panose="05000000000000000000" pitchFamily="2" charset="2"/>
              <a:buChar char="v"/>
            </a:pPr>
            <a:r>
              <a:rPr lang="en-US" sz="1600" dirty="0">
                <a:effectLst/>
                <a:latin typeface="Tinos" panose="020B0604020202020204" charset="0"/>
                <a:ea typeface="Tinos" panose="020B0604020202020204" charset="0"/>
                <a:cs typeface="Tinos" panose="020B0604020202020204" charset="0"/>
              </a:rPr>
              <a:t>Collection Analysis tool</a:t>
            </a:r>
          </a:p>
          <a:p>
            <a:pPr marL="285750" marR="0" indent="-285750">
              <a:lnSpc>
                <a:spcPct val="107000"/>
              </a:lnSpc>
              <a:spcBef>
                <a:spcPts val="0"/>
              </a:spcBef>
              <a:spcAft>
                <a:spcPts val="800"/>
              </a:spcAft>
              <a:buFont typeface="Wingdings" panose="05000000000000000000" pitchFamily="2" charset="2"/>
              <a:buChar char="v"/>
            </a:pPr>
            <a:r>
              <a:rPr lang="en-US" sz="1600" dirty="0">
                <a:effectLst/>
                <a:latin typeface="Tinos" panose="020B0604020202020204" charset="0"/>
                <a:ea typeface="Tinos" panose="020B0604020202020204" charset="0"/>
                <a:cs typeface="Tinos" panose="020B0604020202020204" charset="0"/>
              </a:rPr>
              <a:t>Compare UWF holdings data against Resources for College Libraries (RCL) core titles, using interdisciplinary RCL subjects and relevant LC classification ranges</a:t>
            </a:r>
          </a:p>
          <a:p>
            <a:pPr marL="285750" marR="0" indent="-285750">
              <a:lnSpc>
                <a:spcPct val="107000"/>
              </a:lnSpc>
              <a:spcBef>
                <a:spcPts val="0"/>
              </a:spcBef>
              <a:spcAft>
                <a:spcPts val="800"/>
              </a:spcAft>
              <a:buFont typeface="Wingdings" panose="05000000000000000000" pitchFamily="2" charset="2"/>
              <a:buChar char="v"/>
            </a:pPr>
            <a:r>
              <a:rPr lang="en-US" sz="1600" dirty="0">
                <a:latin typeface="Tinos" panose="020B0604020202020204" charset="0"/>
                <a:ea typeface="Tinos" panose="020B0604020202020204" charset="0"/>
                <a:cs typeface="Tinos" panose="020B0604020202020204" charset="0"/>
              </a:rPr>
              <a:t>A</a:t>
            </a:r>
            <a:r>
              <a:rPr lang="en-US" sz="1600" dirty="0">
                <a:effectLst/>
                <a:latin typeface="Tinos" panose="020B0604020202020204" charset="0"/>
                <a:ea typeface="Tinos" panose="020B0604020202020204" charset="0"/>
                <a:cs typeface="Tinos" panose="020B0604020202020204" charset="0"/>
              </a:rPr>
              <a:t>dvantages: quick turnaround; provides a benchmark; titles lists for collection development </a:t>
            </a:r>
          </a:p>
          <a:p>
            <a:pPr marL="285750" marR="0" indent="-285750">
              <a:lnSpc>
                <a:spcPct val="107000"/>
              </a:lnSpc>
              <a:spcBef>
                <a:spcPts val="0"/>
              </a:spcBef>
              <a:spcAft>
                <a:spcPts val="800"/>
              </a:spcAft>
              <a:buFont typeface="Wingdings" panose="05000000000000000000" pitchFamily="2" charset="2"/>
              <a:buChar char="v"/>
            </a:pPr>
            <a:r>
              <a:rPr lang="en-US" sz="1600" dirty="0">
                <a:effectLst/>
                <a:latin typeface="Tinos" panose="020B0604020202020204" charset="0"/>
                <a:ea typeface="Tinos" panose="020B0604020202020204" charset="0"/>
                <a:cs typeface="Tinos" panose="020B0604020202020204" charset="0"/>
              </a:rPr>
              <a:t>Limitations: requires a subscription; matching errors; reports by call ranges miss interdisciplinarity; broad subject categories; some titles may be out of UWF collection scope</a:t>
            </a:r>
          </a:p>
          <a:p>
            <a:endParaRPr lang="en-US" dirty="0"/>
          </a:p>
        </p:txBody>
      </p:sp>
    </p:spTree>
    <p:extLst>
      <p:ext uri="{BB962C8B-B14F-4D97-AF65-F5344CB8AC3E}">
        <p14:creationId xmlns:p14="http://schemas.microsoft.com/office/powerpoint/2010/main" val="4047648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450A9D-6B9B-4AEA-A152-21D6D4FCE1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4" name="Picture 3">
            <a:extLst>
              <a:ext uri="{FF2B5EF4-FFF2-40B4-BE49-F238E27FC236}">
                <a16:creationId xmlns:a16="http://schemas.microsoft.com/office/drawing/2014/main" id="{E59F9D3F-2B99-4C2A-A27B-397B267006A0}"/>
              </a:ext>
            </a:extLst>
          </p:cNvPr>
          <p:cNvPicPr>
            <a:picLocks noChangeAspect="1"/>
          </p:cNvPicPr>
          <p:nvPr/>
        </p:nvPicPr>
        <p:blipFill>
          <a:blip r:embed="rId3"/>
          <a:stretch>
            <a:fillRect/>
          </a:stretch>
        </p:blipFill>
        <p:spPr>
          <a:xfrm>
            <a:off x="52251" y="1132127"/>
            <a:ext cx="9039497" cy="2622505"/>
          </a:xfrm>
          <a:prstGeom prst="rect">
            <a:avLst/>
          </a:prstGeom>
        </p:spPr>
      </p:pic>
      <p:sp>
        <p:nvSpPr>
          <p:cNvPr id="5" name="TextBox 4">
            <a:extLst>
              <a:ext uri="{FF2B5EF4-FFF2-40B4-BE49-F238E27FC236}">
                <a16:creationId xmlns:a16="http://schemas.microsoft.com/office/drawing/2014/main" id="{82C80BC8-3E14-4A08-A42F-1BCD1B50D8F7}"/>
              </a:ext>
            </a:extLst>
          </p:cNvPr>
          <p:cNvSpPr txBox="1"/>
          <p:nvPr/>
        </p:nvSpPr>
        <p:spPr>
          <a:xfrm>
            <a:off x="269966" y="269966"/>
            <a:ext cx="7010400" cy="461665"/>
          </a:xfrm>
          <a:prstGeom prst="rect">
            <a:avLst/>
          </a:prstGeom>
          <a:noFill/>
        </p:spPr>
        <p:txBody>
          <a:bodyPr wrap="square" rtlCol="0">
            <a:spAutoFit/>
          </a:bodyPr>
          <a:lstStyle/>
          <a:p>
            <a:r>
              <a:rPr lang="en-US" sz="2400" b="1" dirty="0">
                <a:solidFill>
                  <a:schemeClr val="bg1"/>
                </a:solidFill>
                <a:latin typeface="Oswald" pitchFamily="2" charset="0"/>
              </a:rPr>
              <a:t>Bowker Book Analysis – LC Ranges</a:t>
            </a:r>
          </a:p>
        </p:txBody>
      </p:sp>
      <p:sp>
        <p:nvSpPr>
          <p:cNvPr id="6" name="Rectangle 5">
            <a:extLst>
              <a:ext uri="{FF2B5EF4-FFF2-40B4-BE49-F238E27FC236}">
                <a16:creationId xmlns:a16="http://schemas.microsoft.com/office/drawing/2014/main" id="{47848847-3B2D-47A5-B093-D16E7C815BEC}"/>
              </a:ext>
            </a:extLst>
          </p:cNvPr>
          <p:cNvSpPr/>
          <p:nvPr/>
        </p:nvSpPr>
        <p:spPr>
          <a:xfrm>
            <a:off x="52251" y="2399835"/>
            <a:ext cx="9039497" cy="247571"/>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22CD85-06C8-4D16-834C-791E96E350EC}"/>
              </a:ext>
            </a:extLst>
          </p:cNvPr>
          <p:cNvSpPr txBox="1"/>
          <p:nvPr/>
        </p:nvSpPr>
        <p:spPr>
          <a:xfrm>
            <a:off x="269966" y="4011373"/>
            <a:ext cx="8229600" cy="1107996"/>
          </a:xfrm>
          <a:prstGeom prst="rect">
            <a:avLst/>
          </a:prstGeom>
          <a:noFill/>
        </p:spPr>
        <p:txBody>
          <a:bodyPr wrap="square" rtlCol="0">
            <a:spAutoFit/>
          </a:bodyPr>
          <a:lstStyle/>
          <a:p>
            <a:r>
              <a:rPr lang="en-US" dirty="0">
                <a:solidFill>
                  <a:schemeClr val="bg1"/>
                </a:solidFill>
                <a:latin typeface="Tinos" panose="020B0604020202020204" charset="0"/>
                <a:ea typeface="Tinos" panose="020B0604020202020204" charset="0"/>
                <a:cs typeface="Tinos" panose="020B0604020202020204" charset="0"/>
              </a:rPr>
              <a:t>We have 10 out of 22 core titles (45.45%) for ‘Pre-Columbian America. The Indians’</a:t>
            </a:r>
          </a:p>
          <a:p>
            <a:r>
              <a:rPr lang="en-US" dirty="0">
                <a:solidFill>
                  <a:schemeClr val="bg1"/>
                </a:solidFill>
                <a:latin typeface="Tinos" panose="020B0604020202020204" charset="0"/>
                <a:ea typeface="Tinos" panose="020B0604020202020204" charset="0"/>
                <a:cs typeface="Tinos" panose="020B0604020202020204" charset="0"/>
              </a:rPr>
              <a:t>We have 174 out of 561 core titles (31.02%) for ‘Indians of North America’</a:t>
            </a:r>
          </a:p>
          <a:p>
            <a:endParaRPr lang="en-US" dirty="0">
              <a:solidFill>
                <a:schemeClr val="bg1"/>
              </a:solidFill>
              <a:latin typeface="Tinos" panose="020B0604020202020204" charset="0"/>
              <a:ea typeface="Tinos" panose="020B0604020202020204" charset="0"/>
              <a:cs typeface="Tinos" panose="020B0604020202020204" charset="0"/>
            </a:endParaRPr>
          </a:p>
          <a:p>
            <a:r>
              <a:rPr lang="en-US" dirty="0">
                <a:solidFill>
                  <a:schemeClr val="bg1"/>
                </a:solidFill>
                <a:latin typeface="Tinos" panose="020B0604020202020204" charset="0"/>
                <a:ea typeface="Tinos" panose="020B0604020202020204" charset="0"/>
                <a:cs typeface="Tinos" panose="020B0604020202020204" charset="0"/>
              </a:rPr>
              <a:t>BUT!  E is the Classification for American history, so it may not represent literature, politics, art, health, etc</a:t>
            </a:r>
            <a:r>
              <a:rPr lang="en-US" sz="1200" dirty="0">
                <a:solidFill>
                  <a:schemeClr val="bg1"/>
                </a:solidFill>
                <a:latin typeface="Bookman Old Style" panose="02050604050505020204" pitchFamily="18" charset="0"/>
              </a:rPr>
              <a:t>.</a:t>
            </a:r>
          </a:p>
          <a:p>
            <a:endParaRPr lang="en-US" sz="1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012331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317C6-494C-4270-BE26-3FD6DE2AD4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6" name="Picture 5">
            <a:extLst>
              <a:ext uri="{FF2B5EF4-FFF2-40B4-BE49-F238E27FC236}">
                <a16:creationId xmlns:a16="http://schemas.microsoft.com/office/drawing/2014/main" id="{EC8A2757-DD5D-40A5-9846-75025D49461A}"/>
              </a:ext>
            </a:extLst>
          </p:cNvPr>
          <p:cNvPicPr>
            <a:picLocks noChangeAspect="1"/>
          </p:cNvPicPr>
          <p:nvPr/>
        </p:nvPicPr>
        <p:blipFill>
          <a:blip r:embed="rId3"/>
          <a:stretch>
            <a:fillRect/>
          </a:stretch>
        </p:blipFill>
        <p:spPr>
          <a:xfrm>
            <a:off x="151476" y="745498"/>
            <a:ext cx="8839200" cy="3936043"/>
          </a:xfrm>
          <a:prstGeom prst="rect">
            <a:avLst/>
          </a:prstGeom>
        </p:spPr>
      </p:pic>
      <p:sp>
        <p:nvSpPr>
          <p:cNvPr id="7" name="TextBox 6">
            <a:extLst>
              <a:ext uri="{FF2B5EF4-FFF2-40B4-BE49-F238E27FC236}">
                <a16:creationId xmlns:a16="http://schemas.microsoft.com/office/drawing/2014/main" id="{053B5482-4045-45D4-9060-EBC7C03ECA2C}"/>
              </a:ext>
            </a:extLst>
          </p:cNvPr>
          <p:cNvSpPr txBox="1"/>
          <p:nvPr/>
        </p:nvSpPr>
        <p:spPr>
          <a:xfrm>
            <a:off x="269966" y="184658"/>
            <a:ext cx="7010400" cy="461665"/>
          </a:xfrm>
          <a:prstGeom prst="rect">
            <a:avLst/>
          </a:prstGeom>
          <a:noFill/>
        </p:spPr>
        <p:txBody>
          <a:bodyPr wrap="square" rtlCol="0">
            <a:spAutoFit/>
          </a:bodyPr>
          <a:lstStyle/>
          <a:p>
            <a:r>
              <a:rPr lang="en-US" sz="2400" b="1" dirty="0">
                <a:solidFill>
                  <a:schemeClr val="bg1"/>
                </a:solidFill>
                <a:latin typeface="Oswald" pitchFamily="2" charset="0"/>
              </a:rPr>
              <a:t>Bowker Book Analysis – RCL Subjects</a:t>
            </a:r>
          </a:p>
        </p:txBody>
      </p:sp>
      <p:sp>
        <p:nvSpPr>
          <p:cNvPr id="8" name="Rectangle 7">
            <a:extLst>
              <a:ext uri="{FF2B5EF4-FFF2-40B4-BE49-F238E27FC236}">
                <a16:creationId xmlns:a16="http://schemas.microsoft.com/office/drawing/2014/main" id="{FF5ABF47-6A84-46E6-BD09-7E0351570DB3}"/>
              </a:ext>
            </a:extLst>
          </p:cNvPr>
          <p:cNvSpPr/>
          <p:nvPr/>
        </p:nvSpPr>
        <p:spPr>
          <a:xfrm>
            <a:off x="166251" y="2010230"/>
            <a:ext cx="8809650" cy="8708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960D39-5225-401C-9F76-12A5F5EE62E6}"/>
              </a:ext>
            </a:extLst>
          </p:cNvPr>
          <p:cNvSpPr/>
          <p:nvPr/>
        </p:nvSpPr>
        <p:spPr>
          <a:xfrm>
            <a:off x="181950" y="1175636"/>
            <a:ext cx="8809650" cy="8708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29ACB0-6B69-4A61-AB64-AD78D4EFB40E}"/>
              </a:ext>
            </a:extLst>
          </p:cNvPr>
          <p:cNvSpPr/>
          <p:nvPr/>
        </p:nvSpPr>
        <p:spPr>
          <a:xfrm>
            <a:off x="181950" y="1286424"/>
            <a:ext cx="8809650" cy="8708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4B3078-D2CC-4692-AA18-147D143B15A3}"/>
              </a:ext>
            </a:extLst>
          </p:cNvPr>
          <p:cNvSpPr/>
          <p:nvPr/>
        </p:nvSpPr>
        <p:spPr>
          <a:xfrm>
            <a:off x="181950" y="2122725"/>
            <a:ext cx="8809650" cy="8708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EC5A0F-447E-43EF-9308-2467CD1035FF}"/>
              </a:ext>
            </a:extLst>
          </p:cNvPr>
          <p:cNvSpPr/>
          <p:nvPr/>
        </p:nvSpPr>
        <p:spPr>
          <a:xfrm>
            <a:off x="152400" y="4410091"/>
            <a:ext cx="8809650" cy="8708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33BBE3-FF59-48CD-912E-D81B458C7776}"/>
              </a:ext>
            </a:extLst>
          </p:cNvPr>
          <p:cNvSpPr/>
          <p:nvPr/>
        </p:nvSpPr>
        <p:spPr>
          <a:xfrm>
            <a:off x="181950" y="4513163"/>
            <a:ext cx="8809650" cy="87086"/>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220CC6D-761C-4BBD-AD53-54E4AF33EAB2}"/>
              </a:ext>
            </a:extLst>
          </p:cNvPr>
          <p:cNvSpPr txBox="1"/>
          <p:nvPr/>
        </p:nvSpPr>
        <p:spPr>
          <a:xfrm flipH="1">
            <a:off x="269966" y="4733077"/>
            <a:ext cx="8114758" cy="338554"/>
          </a:xfrm>
          <a:prstGeom prst="rect">
            <a:avLst/>
          </a:prstGeom>
          <a:noFill/>
        </p:spPr>
        <p:txBody>
          <a:bodyPr wrap="square" rtlCol="0">
            <a:spAutoFit/>
          </a:bodyPr>
          <a:lstStyle/>
          <a:p>
            <a:r>
              <a:rPr lang="en-US" sz="1600" dirty="0">
                <a:solidFill>
                  <a:schemeClr val="bg1"/>
                </a:solidFill>
                <a:latin typeface="Tinos" panose="020B0604020202020204" charset="0"/>
                <a:ea typeface="Tinos" panose="020B0604020202020204" charset="0"/>
                <a:cs typeface="Tinos" panose="020B0604020202020204" charset="0"/>
              </a:rPr>
              <a:t>We have 301 out of 885 core titles (34.01%) for ‘African American Studies’</a:t>
            </a:r>
          </a:p>
        </p:txBody>
      </p:sp>
    </p:spTree>
    <p:extLst>
      <p:ext uri="{BB962C8B-B14F-4D97-AF65-F5344CB8AC3E}">
        <p14:creationId xmlns:p14="http://schemas.microsoft.com/office/powerpoint/2010/main" val="426786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6053" y="1419225"/>
            <a:ext cx="6796093" cy="3170099"/>
          </a:xfrm>
          <a:prstGeom prst="rect">
            <a:avLst/>
          </a:prstGeom>
          <a:noFill/>
        </p:spPr>
        <p:txBody>
          <a:bodyPr wrap="square" rtlCol="0">
            <a:spAutoFit/>
          </a:bodyPr>
          <a:lstStyle/>
          <a:p>
            <a:pPr marL="234950" indent="-171450">
              <a:buFont typeface="Wingdings" panose="05000000000000000000" pitchFamily="2" charset="2"/>
              <a:buChar char="v"/>
            </a:pPr>
            <a:r>
              <a:rPr lang="en-US" dirty="0">
                <a:latin typeface="Tinos" panose="020B0604020202020204" charset="0"/>
                <a:ea typeface="Tinos" panose="020B0604020202020204" charset="0"/>
                <a:cs typeface="Tinos" panose="020B0604020202020204" charset="0"/>
              </a:rPr>
              <a:t>BOTH! </a:t>
            </a:r>
          </a:p>
          <a:p>
            <a:pPr marL="234950" indent="-1714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Books can be diverse without being inclusive</a:t>
            </a:r>
          </a:p>
          <a:p>
            <a:pPr marL="234950" indent="-1714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Diverse representation WITHIN diverse representation is very important!</a:t>
            </a:r>
          </a:p>
          <a:p>
            <a:pPr marL="234950" indent="-171450">
              <a:buFont typeface="Wingdings" panose="05000000000000000000" pitchFamily="2" charset="2"/>
              <a:buChar char="v"/>
            </a:pPr>
            <a:r>
              <a:rPr lang="en-US" dirty="0">
                <a:latin typeface="Tinos" panose="020B0604020202020204" charset="0"/>
                <a:ea typeface="Tinos" panose="020B0604020202020204" charset="0"/>
                <a:cs typeface="Tinos" panose="020B0604020202020204" charset="0"/>
              </a:rPr>
              <a:t>Intersectionality is key</a:t>
            </a:r>
          </a:p>
          <a:p>
            <a:pPr marL="234950" indent="-1714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Avoid the single-story</a:t>
            </a:r>
          </a:p>
          <a:p>
            <a:endParaRPr lang="en-US" b="0" i="0" u="none" strike="noStrike" dirty="0">
              <a:solidFill>
                <a:srgbClr val="000000"/>
              </a:solidFill>
              <a:effectLst/>
              <a:latin typeface="Tinos" panose="020B0604020202020204" charset="0"/>
              <a:ea typeface="Tinos" panose="020B0604020202020204" charset="0"/>
              <a:cs typeface="Tinos" panose="020B0604020202020204" charset="0"/>
            </a:endParaRPr>
          </a:p>
          <a:p>
            <a:pPr marL="234950" indent="-1714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Diversity = difference; differing from one another</a:t>
            </a:r>
          </a:p>
          <a:p>
            <a:pPr marL="63500" lvl="1"/>
            <a:r>
              <a:rPr lang="en-US" dirty="0">
                <a:latin typeface="Tinos" panose="020B0604020202020204" charset="0"/>
                <a:ea typeface="Tinos" panose="020B0604020202020204" charset="0"/>
                <a:cs typeface="Tinos" panose="020B0604020202020204" charset="0"/>
              </a:rPr>
              <a:t>       Saying ‘racially diverse’ and meaning ‘people who are not white’</a:t>
            </a:r>
          </a:p>
          <a:p>
            <a:pPr marL="63500" lvl="1"/>
            <a:r>
              <a:rPr lang="en-US" b="0" i="0" u="none" strike="noStrike" dirty="0">
                <a:solidFill>
                  <a:srgbClr val="000000"/>
                </a:solidFill>
                <a:effectLst/>
                <a:latin typeface="Tinos" panose="020B0604020202020204" charset="0"/>
                <a:ea typeface="Tinos" panose="020B0604020202020204" charset="0"/>
                <a:cs typeface="Tinos" panose="020B0604020202020204" charset="0"/>
              </a:rPr>
              <a:t>       Saying ‘gender diverse’ and meaning ‘people who are not cis-het”</a:t>
            </a:r>
          </a:p>
          <a:p>
            <a:endParaRPr lang="en-US" sz="1600" b="0" i="0" u="none" strike="noStrike" dirty="0">
              <a:solidFill>
                <a:srgbClr val="000000"/>
              </a:solidFill>
              <a:effectLst/>
              <a:latin typeface="Tinos" panose="020B0604020202020204" charset="0"/>
              <a:ea typeface="Tinos" panose="020B0604020202020204" charset="0"/>
              <a:cs typeface="Tinos" panose="020B0604020202020204" charset="0"/>
            </a:endParaRPr>
          </a:p>
          <a:p>
            <a:pPr marL="63500" indent="0">
              <a:buNone/>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How Labeling Books as “Diverse” Reinforces White Supremacy </a:t>
            </a:r>
            <a:r>
              <a:rPr lang="en-US" b="0" i="0" u="sng" strike="noStrike" dirty="0">
                <a:solidFill>
                  <a:srgbClr val="1155CC"/>
                </a:solidFill>
                <a:effectLst/>
                <a:latin typeface="Tinos" panose="020B0604020202020204" charset="0"/>
                <a:ea typeface="Tinos" panose="020B0604020202020204" charset="0"/>
                <a:cs typeface="Tinos" panose="020B0604020202020204" charset="0"/>
                <a:hlinkClick r:id="rId3"/>
              </a:rPr>
              <a:t>https://blog.leeandlow.com/2020/08/26/how-labeling-books-as-diverse-reinforces-white-supremacy/</a:t>
            </a:r>
            <a:br>
              <a:rPr lang="en-US" sz="1600" dirty="0">
                <a:latin typeface="Tinos" panose="020B0604020202020204" charset="0"/>
                <a:ea typeface="Tinos" panose="020B0604020202020204" charset="0"/>
                <a:cs typeface="Tinos" panose="020B0604020202020204" charset="0"/>
              </a:rPr>
            </a:br>
            <a:endParaRPr lang="en-US" sz="1600" dirty="0">
              <a:latin typeface="Tinos" panose="020B0604020202020204" charset="0"/>
              <a:ea typeface="Tinos" panose="020B0604020202020204" charset="0"/>
              <a:cs typeface="Tinos" panose="020B0604020202020204" charset="0"/>
            </a:endParaRPr>
          </a:p>
        </p:txBody>
      </p:sp>
      <p:sp>
        <p:nvSpPr>
          <p:cNvPr id="7" name="Title 1">
            <a:extLst>
              <a:ext uri="{FF2B5EF4-FFF2-40B4-BE49-F238E27FC236}">
                <a16:creationId xmlns:a16="http://schemas.microsoft.com/office/drawing/2014/main" id="{2E0556E1-3E69-DBAD-C3B6-27228FA03FDD}"/>
              </a:ext>
            </a:extLst>
          </p:cNvPr>
          <p:cNvSpPr>
            <a:spLocks noGrp="1"/>
          </p:cNvSpPr>
          <p:nvPr>
            <p:ph type="title"/>
          </p:nvPr>
        </p:nvSpPr>
        <p:spPr>
          <a:xfrm>
            <a:off x="1555750" y="719138"/>
            <a:ext cx="6616700" cy="700087"/>
          </a:xfrm>
        </p:spPr>
        <p:txBody>
          <a:bodyPr/>
          <a:lstStyle/>
          <a:p>
            <a:pPr algn="ctr"/>
            <a:r>
              <a:rPr lang="en-US" dirty="0">
                <a:latin typeface="Oswald" pitchFamily="2" charset="0"/>
              </a:rPr>
              <a:t>Diverse </a:t>
            </a:r>
            <a:r>
              <a:rPr lang="en-US" strike="sngStrike" dirty="0">
                <a:latin typeface="Oswald" pitchFamily="2" charset="0"/>
              </a:rPr>
              <a:t>or</a:t>
            </a:r>
            <a:r>
              <a:rPr lang="en-US" dirty="0">
                <a:latin typeface="Oswald" pitchFamily="2" charset="0"/>
              </a:rPr>
              <a:t> Inclusive?</a:t>
            </a:r>
          </a:p>
        </p:txBody>
      </p:sp>
      <p:sp>
        <p:nvSpPr>
          <p:cNvPr id="8" name="TextBox 7">
            <a:extLst>
              <a:ext uri="{FF2B5EF4-FFF2-40B4-BE49-F238E27FC236}">
                <a16:creationId xmlns:a16="http://schemas.microsoft.com/office/drawing/2014/main" id="{2BD5CA0B-C304-C58C-9E3A-0DEE6EE78014}"/>
              </a:ext>
            </a:extLst>
          </p:cNvPr>
          <p:cNvSpPr txBox="1"/>
          <p:nvPr/>
        </p:nvSpPr>
        <p:spPr>
          <a:xfrm>
            <a:off x="4374776" y="607516"/>
            <a:ext cx="842682" cy="461665"/>
          </a:xfrm>
          <a:prstGeom prst="rect">
            <a:avLst/>
          </a:prstGeom>
          <a:noFill/>
        </p:spPr>
        <p:txBody>
          <a:bodyPr wrap="square" rtlCol="0">
            <a:spAutoFit/>
          </a:bodyPr>
          <a:lstStyle/>
          <a:p>
            <a:r>
              <a:rPr lang="en-US" sz="2400" b="1" dirty="0">
                <a:latin typeface="Oswald" pitchFamily="2" charset="0"/>
              </a:rPr>
              <a:t>and</a:t>
            </a:r>
          </a:p>
        </p:txBody>
      </p:sp>
    </p:spTree>
    <p:extLst>
      <p:ext uri="{BB962C8B-B14F-4D97-AF65-F5344CB8AC3E}">
        <p14:creationId xmlns:p14="http://schemas.microsoft.com/office/powerpoint/2010/main" val="1425546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4E06A-6815-449D-B7A8-609929F290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4" name="Picture 3">
            <a:extLst>
              <a:ext uri="{FF2B5EF4-FFF2-40B4-BE49-F238E27FC236}">
                <a16:creationId xmlns:a16="http://schemas.microsoft.com/office/drawing/2014/main" id="{99E3C248-F4F0-4622-98D6-D1947DB2523E}"/>
              </a:ext>
            </a:extLst>
          </p:cNvPr>
          <p:cNvPicPr>
            <a:picLocks noChangeAspect="1"/>
          </p:cNvPicPr>
          <p:nvPr/>
        </p:nvPicPr>
        <p:blipFill>
          <a:blip r:embed="rId3"/>
          <a:stretch>
            <a:fillRect/>
          </a:stretch>
        </p:blipFill>
        <p:spPr>
          <a:xfrm>
            <a:off x="120990" y="936906"/>
            <a:ext cx="8780100" cy="3269688"/>
          </a:xfrm>
          <a:prstGeom prst="rect">
            <a:avLst/>
          </a:prstGeom>
        </p:spPr>
      </p:pic>
      <p:sp>
        <p:nvSpPr>
          <p:cNvPr id="5" name="TextBox 4">
            <a:extLst>
              <a:ext uri="{FF2B5EF4-FFF2-40B4-BE49-F238E27FC236}">
                <a16:creationId xmlns:a16="http://schemas.microsoft.com/office/drawing/2014/main" id="{73D66ABA-5EB8-4B8D-8ECD-FEABE7AF2BF0}"/>
              </a:ext>
            </a:extLst>
          </p:cNvPr>
          <p:cNvSpPr txBox="1"/>
          <p:nvPr/>
        </p:nvSpPr>
        <p:spPr>
          <a:xfrm>
            <a:off x="269966" y="269966"/>
            <a:ext cx="7350034" cy="461665"/>
          </a:xfrm>
          <a:prstGeom prst="rect">
            <a:avLst/>
          </a:prstGeom>
          <a:noFill/>
        </p:spPr>
        <p:txBody>
          <a:bodyPr wrap="square" rtlCol="0">
            <a:spAutoFit/>
          </a:bodyPr>
          <a:lstStyle/>
          <a:p>
            <a:r>
              <a:rPr lang="en-US" sz="2400" b="1" dirty="0">
                <a:solidFill>
                  <a:schemeClr val="bg1"/>
                </a:solidFill>
                <a:latin typeface="Oswald" pitchFamily="2" charset="0"/>
              </a:rPr>
              <a:t>Bowker Book Analysis – RCL Itemized Lists</a:t>
            </a:r>
          </a:p>
        </p:txBody>
      </p:sp>
      <p:sp>
        <p:nvSpPr>
          <p:cNvPr id="6" name="Rectangle 5">
            <a:extLst>
              <a:ext uri="{FF2B5EF4-FFF2-40B4-BE49-F238E27FC236}">
                <a16:creationId xmlns:a16="http://schemas.microsoft.com/office/drawing/2014/main" id="{77F915E9-B062-464B-B216-0608CBC426F5}"/>
              </a:ext>
            </a:extLst>
          </p:cNvPr>
          <p:cNvSpPr/>
          <p:nvPr/>
        </p:nvSpPr>
        <p:spPr>
          <a:xfrm>
            <a:off x="5869576" y="1202137"/>
            <a:ext cx="705394" cy="3004457"/>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0F39F4-FCAE-4F77-9042-A161C7FEBCA6}"/>
              </a:ext>
            </a:extLst>
          </p:cNvPr>
          <p:cNvSpPr txBox="1"/>
          <p:nvPr/>
        </p:nvSpPr>
        <p:spPr>
          <a:xfrm flipH="1">
            <a:off x="269966" y="4471825"/>
            <a:ext cx="8114758" cy="584775"/>
          </a:xfrm>
          <a:prstGeom prst="rect">
            <a:avLst/>
          </a:prstGeom>
          <a:noFill/>
        </p:spPr>
        <p:txBody>
          <a:bodyPr wrap="square" rtlCol="0">
            <a:spAutoFit/>
          </a:bodyPr>
          <a:lstStyle/>
          <a:p>
            <a:r>
              <a:rPr lang="en-US" sz="1600" dirty="0">
                <a:solidFill>
                  <a:schemeClr val="bg1"/>
                </a:solidFill>
                <a:latin typeface="Tinos" panose="020B0604020202020204" charset="0"/>
                <a:ea typeface="Tinos" panose="020B0604020202020204" charset="0"/>
                <a:cs typeface="Tinos" panose="020B0604020202020204" charset="0"/>
              </a:rPr>
              <a:t>Core titles NOT in library gives me a list I can use for collection development</a:t>
            </a:r>
          </a:p>
          <a:p>
            <a:r>
              <a:rPr lang="en-US" sz="1600" dirty="0">
                <a:solidFill>
                  <a:schemeClr val="bg1"/>
                </a:solidFill>
                <a:latin typeface="Tinos" panose="020B0604020202020204" charset="0"/>
                <a:ea typeface="Tinos" panose="020B0604020202020204" charset="0"/>
                <a:cs typeface="Tinos" panose="020B0604020202020204" charset="0"/>
              </a:rPr>
              <a:t>Wide variety  of call numbers so includes more interdisciplinarity</a:t>
            </a:r>
          </a:p>
        </p:txBody>
      </p:sp>
    </p:spTree>
    <p:extLst>
      <p:ext uri="{BB962C8B-B14F-4D97-AF65-F5344CB8AC3E}">
        <p14:creationId xmlns:p14="http://schemas.microsoft.com/office/powerpoint/2010/main" val="344830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6712A8-9406-422E-9C18-B61247945B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6" name="Picture 5">
            <a:extLst>
              <a:ext uri="{FF2B5EF4-FFF2-40B4-BE49-F238E27FC236}">
                <a16:creationId xmlns:a16="http://schemas.microsoft.com/office/drawing/2014/main" id="{35EC7CBD-F6E7-470E-B3D0-AC5085B67744}"/>
              </a:ext>
            </a:extLst>
          </p:cNvPr>
          <p:cNvPicPr>
            <a:picLocks noChangeAspect="1"/>
          </p:cNvPicPr>
          <p:nvPr/>
        </p:nvPicPr>
        <p:blipFill>
          <a:blip r:embed="rId3"/>
          <a:stretch>
            <a:fillRect/>
          </a:stretch>
        </p:blipFill>
        <p:spPr>
          <a:xfrm>
            <a:off x="2352562" y="266850"/>
            <a:ext cx="6545211" cy="4609800"/>
          </a:xfrm>
          <a:prstGeom prst="rect">
            <a:avLst/>
          </a:prstGeom>
        </p:spPr>
      </p:pic>
      <p:sp>
        <p:nvSpPr>
          <p:cNvPr id="7" name="TextBox 6">
            <a:extLst>
              <a:ext uri="{FF2B5EF4-FFF2-40B4-BE49-F238E27FC236}">
                <a16:creationId xmlns:a16="http://schemas.microsoft.com/office/drawing/2014/main" id="{37910A3E-03BF-4E66-854B-CD0B9D2A5D79}"/>
              </a:ext>
            </a:extLst>
          </p:cNvPr>
          <p:cNvSpPr txBox="1"/>
          <p:nvPr/>
        </p:nvSpPr>
        <p:spPr>
          <a:xfrm>
            <a:off x="64277" y="740229"/>
            <a:ext cx="2288285" cy="1569660"/>
          </a:xfrm>
          <a:prstGeom prst="rect">
            <a:avLst/>
          </a:prstGeom>
          <a:noFill/>
        </p:spPr>
        <p:txBody>
          <a:bodyPr wrap="square" rtlCol="0">
            <a:spAutoFit/>
          </a:bodyPr>
          <a:lstStyle/>
          <a:p>
            <a:pPr algn="ctr"/>
            <a:r>
              <a:rPr lang="en-US" sz="2400" b="1" dirty="0">
                <a:solidFill>
                  <a:schemeClr val="bg1"/>
                </a:solidFill>
                <a:latin typeface="Oswald" pitchFamily="2" charset="0"/>
              </a:rPr>
              <a:t>Snapshot of Bowker Analysis Results: </a:t>
            </a:r>
          </a:p>
          <a:p>
            <a:pPr algn="ctr"/>
            <a:r>
              <a:rPr lang="en-US" sz="2400" b="1" dirty="0">
                <a:solidFill>
                  <a:schemeClr val="bg1"/>
                </a:solidFill>
                <a:latin typeface="Oswald" pitchFamily="2" charset="0"/>
              </a:rPr>
              <a:t>2019 &amp; 2021</a:t>
            </a:r>
          </a:p>
        </p:txBody>
      </p:sp>
      <p:sp>
        <p:nvSpPr>
          <p:cNvPr id="5" name="Rectangle 4">
            <a:extLst>
              <a:ext uri="{FF2B5EF4-FFF2-40B4-BE49-F238E27FC236}">
                <a16:creationId xmlns:a16="http://schemas.microsoft.com/office/drawing/2014/main" id="{BAAA5877-749A-41E6-8899-1CA640CE2DE3}"/>
              </a:ext>
            </a:extLst>
          </p:cNvPr>
          <p:cNvSpPr/>
          <p:nvPr/>
        </p:nvSpPr>
        <p:spPr>
          <a:xfrm>
            <a:off x="5265419" y="563880"/>
            <a:ext cx="3632353" cy="51816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85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78C3-7A00-8237-01E8-CA7A181CAE77}"/>
              </a:ext>
            </a:extLst>
          </p:cNvPr>
          <p:cNvSpPr>
            <a:spLocks noGrp="1"/>
          </p:cNvSpPr>
          <p:nvPr>
            <p:ph type="title"/>
          </p:nvPr>
        </p:nvSpPr>
        <p:spPr>
          <a:xfrm>
            <a:off x="1556175" y="651474"/>
            <a:ext cx="6616800" cy="699900"/>
          </a:xfrm>
        </p:spPr>
        <p:txBody>
          <a:bodyPr/>
          <a:lstStyle/>
          <a:p>
            <a:r>
              <a:rPr lang="en-US" dirty="0" err="1"/>
              <a:t>GreenGlass</a:t>
            </a:r>
            <a:r>
              <a:rPr lang="en-US" dirty="0"/>
              <a:t> Analysis</a:t>
            </a:r>
          </a:p>
        </p:txBody>
      </p:sp>
      <p:sp>
        <p:nvSpPr>
          <p:cNvPr id="3" name="Slide Number Placeholder 2">
            <a:extLst>
              <a:ext uri="{FF2B5EF4-FFF2-40B4-BE49-F238E27FC236}">
                <a16:creationId xmlns:a16="http://schemas.microsoft.com/office/drawing/2014/main" id="{3B281C6B-2AB7-FF76-8406-6B3CE002F8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4" name="TextBox 3">
            <a:extLst>
              <a:ext uri="{FF2B5EF4-FFF2-40B4-BE49-F238E27FC236}">
                <a16:creationId xmlns:a16="http://schemas.microsoft.com/office/drawing/2014/main" id="{3808C252-1B44-B3A1-7DD5-F154BBF76D9A}"/>
              </a:ext>
            </a:extLst>
          </p:cNvPr>
          <p:cNvSpPr txBox="1"/>
          <p:nvPr/>
        </p:nvSpPr>
        <p:spPr>
          <a:xfrm>
            <a:off x="1631576" y="1419275"/>
            <a:ext cx="6541399" cy="3356368"/>
          </a:xfrm>
          <a:prstGeom prst="rect">
            <a:avLst/>
          </a:prstGeom>
          <a:noFill/>
        </p:spPr>
        <p:txBody>
          <a:bodyPr wrap="square" rtlCol="0">
            <a:spAutoFit/>
          </a:bodyPr>
          <a:lstStyle/>
          <a:p>
            <a:pPr marL="285750" marR="0" indent="-285750">
              <a:lnSpc>
                <a:spcPct val="107000"/>
              </a:lnSpc>
              <a:spcBef>
                <a:spcPts val="0"/>
              </a:spcBef>
              <a:spcAft>
                <a:spcPts val="800"/>
              </a:spcAft>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Collection Analysis tool</a:t>
            </a:r>
          </a:p>
          <a:p>
            <a:pPr marL="285750" marR="0" indent="-285750">
              <a:lnSpc>
                <a:spcPct val="107000"/>
              </a:lnSpc>
              <a:spcBef>
                <a:spcPts val="0"/>
              </a:spcBef>
              <a:spcAft>
                <a:spcPts val="800"/>
              </a:spcAft>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Use </a:t>
            </a:r>
            <a:r>
              <a:rPr lang="en-US" dirty="0" err="1">
                <a:effectLst/>
                <a:latin typeface="Tinos" panose="020B0604020202020204" charset="0"/>
                <a:ea typeface="Tinos" panose="020B0604020202020204" charset="0"/>
                <a:cs typeface="Tinos" panose="020B0604020202020204" charset="0"/>
              </a:rPr>
              <a:t>GreenGlass</a:t>
            </a:r>
            <a:r>
              <a:rPr lang="en-US" dirty="0">
                <a:effectLst/>
                <a:latin typeface="Tinos" panose="020B0604020202020204" charset="0"/>
                <a:ea typeface="Tinos" panose="020B0604020202020204" charset="0"/>
                <a:cs typeface="Tinos" panose="020B0604020202020204" charset="0"/>
              </a:rPr>
              <a:t> Sustainable Collection Services to assess age and use of relevant LC classification ranges and compare our holdings to a comparator group of 16 peer and aspirant institutions </a:t>
            </a:r>
          </a:p>
          <a:p>
            <a:pPr marL="285750" marR="0" indent="-285750">
              <a:lnSpc>
                <a:spcPct val="107000"/>
              </a:lnSpc>
              <a:spcBef>
                <a:spcPts val="0"/>
              </a:spcBef>
              <a:spcAft>
                <a:spcPts val="800"/>
              </a:spcAft>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Disclaimer: we already had this dataset from another project</a:t>
            </a:r>
          </a:p>
          <a:p>
            <a:pPr marL="285750" marR="0" indent="-285750">
              <a:lnSpc>
                <a:spcPct val="107000"/>
              </a:lnSpc>
              <a:spcBef>
                <a:spcPts val="0"/>
              </a:spcBef>
              <a:spcAft>
                <a:spcPts val="800"/>
              </a:spcAft>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Advantages: quick-</a:t>
            </a:r>
            <a:r>
              <a:rPr lang="en-US" dirty="0" err="1">
                <a:effectLst/>
                <a:latin typeface="Tinos" panose="020B0604020202020204" charset="0"/>
                <a:ea typeface="Tinos" panose="020B0604020202020204" charset="0"/>
                <a:cs typeface="Tinos" panose="020B0604020202020204" charset="0"/>
              </a:rPr>
              <a:t>ish</a:t>
            </a:r>
            <a:r>
              <a:rPr lang="en-US" dirty="0">
                <a:effectLst/>
                <a:latin typeface="Tinos" panose="020B0604020202020204" charset="0"/>
                <a:ea typeface="Tinos" panose="020B0604020202020204" charset="0"/>
                <a:cs typeface="Tinos" panose="020B0604020202020204" charset="0"/>
              </a:rPr>
              <a:t> turnaround; provided usage data; comparison to peer and peer-aspirant institutions  </a:t>
            </a:r>
          </a:p>
          <a:p>
            <a:pPr marL="285750" marR="0" indent="-285750">
              <a:lnSpc>
                <a:spcPct val="107000"/>
              </a:lnSpc>
              <a:spcBef>
                <a:spcPts val="0"/>
              </a:spcBef>
              <a:spcAft>
                <a:spcPts val="800"/>
              </a:spcAft>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Limitations: fee-based; compares what you have to other libraries – it doesn’t tell you what you don’t have; limited to print items with regular circ status; reports by call ranges miss interdisciplinarity; broad subject categories; platforms relying on MARC/OCLC data likely have some margin of error</a:t>
            </a:r>
          </a:p>
          <a:p>
            <a:endParaRPr lang="en-US" dirty="0"/>
          </a:p>
        </p:txBody>
      </p:sp>
    </p:spTree>
    <p:extLst>
      <p:ext uri="{BB962C8B-B14F-4D97-AF65-F5344CB8AC3E}">
        <p14:creationId xmlns:p14="http://schemas.microsoft.com/office/powerpoint/2010/main" val="2461716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1EAA4D-DF6F-4BD7-BB64-2B35798A64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4" name="Picture 3">
            <a:extLst>
              <a:ext uri="{FF2B5EF4-FFF2-40B4-BE49-F238E27FC236}">
                <a16:creationId xmlns:a16="http://schemas.microsoft.com/office/drawing/2014/main" id="{8C132B5D-8ACA-44C9-AB49-44E719B09A62}"/>
              </a:ext>
            </a:extLst>
          </p:cNvPr>
          <p:cNvPicPr>
            <a:picLocks noChangeAspect="1"/>
          </p:cNvPicPr>
          <p:nvPr/>
        </p:nvPicPr>
        <p:blipFill>
          <a:blip r:embed="rId2"/>
          <a:stretch>
            <a:fillRect/>
          </a:stretch>
        </p:blipFill>
        <p:spPr>
          <a:xfrm>
            <a:off x="2989481" y="92616"/>
            <a:ext cx="5696730" cy="2327504"/>
          </a:xfrm>
          <a:prstGeom prst="rect">
            <a:avLst/>
          </a:prstGeom>
        </p:spPr>
      </p:pic>
      <p:pic>
        <p:nvPicPr>
          <p:cNvPr id="6" name="Picture 5">
            <a:extLst>
              <a:ext uri="{FF2B5EF4-FFF2-40B4-BE49-F238E27FC236}">
                <a16:creationId xmlns:a16="http://schemas.microsoft.com/office/drawing/2014/main" id="{8D332A43-F1D2-496C-AAA9-FBC1C945496E}"/>
              </a:ext>
            </a:extLst>
          </p:cNvPr>
          <p:cNvPicPr>
            <a:picLocks noChangeAspect="1"/>
          </p:cNvPicPr>
          <p:nvPr/>
        </p:nvPicPr>
        <p:blipFill>
          <a:blip r:embed="rId3"/>
          <a:stretch>
            <a:fillRect/>
          </a:stretch>
        </p:blipFill>
        <p:spPr>
          <a:xfrm>
            <a:off x="2989480" y="2583179"/>
            <a:ext cx="5696730" cy="2329939"/>
          </a:xfrm>
          <a:prstGeom prst="rect">
            <a:avLst/>
          </a:prstGeom>
        </p:spPr>
      </p:pic>
      <p:sp>
        <p:nvSpPr>
          <p:cNvPr id="7" name="TextBox 6">
            <a:extLst>
              <a:ext uri="{FF2B5EF4-FFF2-40B4-BE49-F238E27FC236}">
                <a16:creationId xmlns:a16="http://schemas.microsoft.com/office/drawing/2014/main" id="{41A2C569-293F-4C83-8AA4-F8F607D9FA92}"/>
              </a:ext>
            </a:extLst>
          </p:cNvPr>
          <p:cNvSpPr txBox="1"/>
          <p:nvPr/>
        </p:nvSpPr>
        <p:spPr>
          <a:xfrm>
            <a:off x="366077" y="792481"/>
            <a:ext cx="2139922" cy="1938992"/>
          </a:xfrm>
          <a:prstGeom prst="rect">
            <a:avLst/>
          </a:prstGeom>
          <a:noFill/>
        </p:spPr>
        <p:txBody>
          <a:bodyPr wrap="square" rtlCol="0">
            <a:spAutoFit/>
          </a:bodyPr>
          <a:lstStyle/>
          <a:p>
            <a:pPr algn="ctr"/>
            <a:r>
              <a:rPr lang="en-US" sz="2400" b="1" dirty="0">
                <a:solidFill>
                  <a:schemeClr val="bg1"/>
                </a:solidFill>
                <a:latin typeface="Oswald" pitchFamily="2" charset="0"/>
              </a:rPr>
              <a:t>Snapshot of </a:t>
            </a:r>
            <a:r>
              <a:rPr lang="en-US" sz="2400" b="1" dirty="0" err="1">
                <a:solidFill>
                  <a:schemeClr val="bg1"/>
                </a:solidFill>
                <a:latin typeface="Oswald" pitchFamily="2" charset="0"/>
              </a:rPr>
              <a:t>GreenGlass</a:t>
            </a:r>
            <a:r>
              <a:rPr lang="en-US" sz="2400" b="1" dirty="0">
                <a:solidFill>
                  <a:schemeClr val="bg1"/>
                </a:solidFill>
                <a:latin typeface="Oswald" pitchFamily="2" charset="0"/>
              </a:rPr>
              <a:t> Analysis Results: </a:t>
            </a:r>
          </a:p>
          <a:p>
            <a:pPr algn="ctr"/>
            <a:r>
              <a:rPr lang="en-US" sz="2400" b="1" dirty="0">
                <a:solidFill>
                  <a:schemeClr val="bg1"/>
                </a:solidFill>
                <a:latin typeface="Oswald" pitchFamily="2" charset="0"/>
              </a:rPr>
              <a:t>November 2019</a:t>
            </a:r>
          </a:p>
        </p:txBody>
      </p:sp>
    </p:spTree>
    <p:extLst>
      <p:ext uri="{BB962C8B-B14F-4D97-AF65-F5344CB8AC3E}">
        <p14:creationId xmlns:p14="http://schemas.microsoft.com/office/powerpoint/2010/main" val="105390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0FC8-1C22-BC58-8E6C-FD49E44135B6}"/>
              </a:ext>
            </a:extLst>
          </p:cNvPr>
          <p:cNvSpPr>
            <a:spLocks noGrp="1"/>
          </p:cNvSpPr>
          <p:nvPr>
            <p:ph type="title"/>
          </p:nvPr>
        </p:nvSpPr>
        <p:spPr>
          <a:xfrm>
            <a:off x="1556900" y="603701"/>
            <a:ext cx="6616800" cy="699900"/>
          </a:xfrm>
        </p:spPr>
        <p:txBody>
          <a:bodyPr/>
          <a:lstStyle/>
          <a:p>
            <a:r>
              <a:rPr lang="en-US" dirty="0"/>
              <a:t>Diverse Book Awards</a:t>
            </a:r>
          </a:p>
        </p:txBody>
      </p:sp>
      <p:sp>
        <p:nvSpPr>
          <p:cNvPr id="3" name="Slide Number Placeholder 2">
            <a:extLst>
              <a:ext uri="{FF2B5EF4-FFF2-40B4-BE49-F238E27FC236}">
                <a16:creationId xmlns:a16="http://schemas.microsoft.com/office/drawing/2014/main" id="{216762C3-D097-C76C-9165-82AF657E2F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TextBox 3">
            <a:extLst>
              <a:ext uri="{FF2B5EF4-FFF2-40B4-BE49-F238E27FC236}">
                <a16:creationId xmlns:a16="http://schemas.microsoft.com/office/drawing/2014/main" id="{59035662-32FC-06FA-4CBF-1E98E7B236FF}"/>
              </a:ext>
            </a:extLst>
          </p:cNvPr>
          <p:cNvSpPr txBox="1"/>
          <p:nvPr/>
        </p:nvSpPr>
        <p:spPr>
          <a:xfrm>
            <a:off x="1556900" y="1411178"/>
            <a:ext cx="6789241" cy="3293594"/>
          </a:xfrm>
          <a:prstGeom prst="rect">
            <a:avLst/>
          </a:prstGeom>
          <a:noFill/>
        </p:spPr>
        <p:txBody>
          <a:bodyPr wrap="square" rtlCol="0">
            <a:spAutoFit/>
          </a:bodyPr>
          <a:lstStyle/>
          <a:p>
            <a:pPr marL="285750" marR="0" indent="-285750">
              <a:lnSpc>
                <a:spcPct val="107000"/>
              </a:lnSpc>
              <a:spcBef>
                <a:spcPts val="0"/>
              </a:spcBef>
              <a:spcAft>
                <a:spcPts val="800"/>
              </a:spcAft>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List Checking method</a:t>
            </a:r>
          </a:p>
          <a:p>
            <a:pPr marL="285750" marR="0" indent="-285750">
              <a:lnSpc>
                <a:spcPct val="107000"/>
              </a:lnSpc>
              <a:spcBef>
                <a:spcPts val="0"/>
              </a:spcBef>
              <a:spcAft>
                <a:spcPts val="800"/>
              </a:spcAft>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Compile lists of last 3 recipients (years) for each award. Compare UWF holdings to determine how many we have in our collection</a:t>
            </a:r>
          </a:p>
          <a:p>
            <a:pPr marL="285750" marR="0" indent="-285750">
              <a:lnSpc>
                <a:spcPct val="107000"/>
              </a:lnSpc>
              <a:spcBef>
                <a:spcPts val="0"/>
              </a:spcBef>
              <a:spcAft>
                <a:spcPts val="800"/>
              </a:spcAft>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Advantages: not limited to format or location; title lists for collection development; some vendors allow filtering by included awards</a:t>
            </a:r>
          </a:p>
          <a:p>
            <a:pPr marL="285750" marR="0" indent="-285750">
              <a:lnSpc>
                <a:spcPct val="107000"/>
              </a:lnSpc>
              <a:spcBef>
                <a:spcPts val="0"/>
              </a:spcBef>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Limitations: </a:t>
            </a:r>
          </a:p>
          <a:p>
            <a:pPr marL="520700" lvl="1" indent="0">
              <a:buNone/>
            </a:pPr>
            <a:r>
              <a:rPr lang="en-US" sz="1100" dirty="0">
                <a:latin typeface="Tinos" panose="020B0604020202020204" charset="0"/>
                <a:ea typeface="Tinos" panose="020B0604020202020204" charset="0"/>
                <a:cs typeface="Tinos" panose="020B0604020202020204" charset="0"/>
              </a:rPr>
              <a:t>- up front labor (I had to aggregate my own list of awards)</a:t>
            </a:r>
          </a:p>
          <a:p>
            <a:pPr marL="520700" lvl="1" indent="0">
              <a:buNone/>
            </a:pPr>
            <a:r>
              <a:rPr lang="en-US" sz="1100" dirty="0">
                <a:latin typeface="Tinos" panose="020B0604020202020204" charset="0"/>
                <a:ea typeface="Tinos" panose="020B0604020202020204" charset="0"/>
                <a:cs typeface="Tinos" panose="020B0604020202020204" charset="0"/>
              </a:rPr>
              <a:t>- time consuming to compile lists of winners</a:t>
            </a:r>
          </a:p>
          <a:p>
            <a:pPr marL="520700" lvl="1" indent="0">
              <a:buNone/>
            </a:pPr>
            <a:r>
              <a:rPr lang="en-US" sz="1100" dirty="0">
                <a:latin typeface="Tinos" panose="020B0604020202020204" charset="0"/>
                <a:ea typeface="Tinos" panose="020B0604020202020204" charset="0"/>
                <a:cs typeface="Tinos" panose="020B0604020202020204" charset="0"/>
              </a:rPr>
              <a:t>- award lists will never be comprehensive</a:t>
            </a:r>
          </a:p>
          <a:p>
            <a:pPr marL="520700" lvl="1" indent="0">
              <a:buNone/>
            </a:pPr>
            <a:r>
              <a:rPr lang="en-US" sz="1100" dirty="0">
                <a:latin typeface="Tinos" panose="020B0604020202020204" charset="0"/>
                <a:ea typeface="Tinos" panose="020B0604020202020204" charset="0"/>
                <a:cs typeface="Tinos" panose="020B0604020202020204" charset="0"/>
              </a:rPr>
              <a:t>- majority of awards are for diverse content – few are specific to diverse authors</a:t>
            </a:r>
          </a:p>
          <a:p>
            <a:pPr marL="520700" lvl="1" indent="0">
              <a:buNone/>
            </a:pPr>
            <a:r>
              <a:rPr lang="en-US" sz="1100" dirty="0">
                <a:latin typeface="Tinos" panose="020B0604020202020204" charset="0"/>
                <a:ea typeface="Tinos" panose="020B0604020202020204" charset="0"/>
                <a:cs typeface="Tinos" panose="020B0604020202020204" charset="0"/>
              </a:rPr>
              <a:t>- lots of intersectionality</a:t>
            </a:r>
          </a:p>
          <a:p>
            <a:pPr marL="520700" lvl="1" indent="0">
              <a:buNone/>
            </a:pPr>
            <a:r>
              <a:rPr lang="en-US" sz="1100" dirty="0">
                <a:latin typeface="Tinos" panose="020B0604020202020204" charset="0"/>
                <a:ea typeface="Tinos" panose="020B0604020202020204" charset="0"/>
                <a:cs typeface="Tinos" panose="020B0604020202020204" charset="0"/>
              </a:rPr>
              <a:t>- most have a humanities/social science theme – other fields not as well represented</a:t>
            </a:r>
          </a:p>
          <a:p>
            <a:pPr marL="520700" lvl="1" indent="0">
              <a:buNone/>
            </a:pPr>
            <a:r>
              <a:rPr lang="en-US" sz="1100" dirty="0">
                <a:latin typeface="Tinos" panose="020B0604020202020204" charset="0"/>
                <a:ea typeface="Tinos" panose="020B0604020202020204" charset="0"/>
                <a:cs typeface="Tinos" panose="020B0604020202020204" charset="0"/>
              </a:rPr>
              <a:t>- varied sample sizes – both within and among categories</a:t>
            </a:r>
          </a:p>
          <a:p>
            <a:pPr marL="520700" lvl="1" indent="0">
              <a:buNone/>
            </a:pPr>
            <a:r>
              <a:rPr lang="en-US" sz="1100" dirty="0">
                <a:latin typeface="Tinos" panose="020B0604020202020204" charset="0"/>
                <a:ea typeface="Tinos" panose="020B0604020202020204" charset="0"/>
                <a:cs typeface="Tinos" panose="020B0604020202020204" charset="0"/>
              </a:rPr>
              <a:t>- some awards/title may be out of UWF collection scope</a:t>
            </a:r>
          </a:p>
          <a:p>
            <a:pPr marL="520700" lvl="1" indent="0">
              <a:buNone/>
            </a:pPr>
            <a:r>
              <a:rPr lang="en-US" sz="1100" dirty="0">
                <a:latin typeface="Tinos" panose="020B0604020202020204" charset="0"/>
                <a:ea typeface="Tinos" panose="020B0604020202020204" charset="0"/>
                <a:cs typeface="Tinos" panose="020B0604020202020204" charset="0"/>
              </a:rPr>
              <a:t>- e-books may be part of a subscription, and thus not intentional purchases</a:t>
            </a:r>
          </a:p>
          <a:p>
            <a:pPr marL="285750" marR="0" indent="-285750">
              <a:lnSpc>
                <a:spcPct val="107000"/>
              </a:lnSpc>
              <a:spcBef>
                <a:spcPts val="0"/>
              </a:spcBef>
              <a:spcAft>
                <a:spcPts val="800"/>
              </a:spcAft>
              <a:buFont typeface="Wingdings" panose="05000000000000000000" pitchFamily="2" charset="2"/>
              <a:buChar char="v"/>
            </a:pPr>
            <a:endParaRPr lang="en-US" sz="1200" dirty="0">
              <a:effectLst/>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val="4083952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7129CF-25B4-4D72-8634-5CA554A192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4" name="Picture 3">
            <a:extLst>
              <a:ext uri="{FF2B5EF4-FFF2-40B4-BE49-F238E27FC236}">
                <a16:creationId xmlns:a16="http://schemas.microsoft.com/office/drawing/2014/main" id="{BFCF0CF6-19E1-4048-AAD7-CABCC401CBAF}"/>
              </a:ext>
            </a:extLst>
          </p:cNvPr>
          <p:cNvPicPr>
            <a:picLocks noChangeAspect="1"/>
          </p:cNvPicPr>
          <p:nvPr/>
        </p:nvPicPr>
        <p:blipFill>
          <a:blip r:embed="rId3"/>
          <a:stretch>
            <a:fillRect/>
          </a:stretch>
        </p:blipFill>
        <p:spPr>
          <a:xfrm>
            <a:off x="394019" y="735267"/>
            <a:ext cx="8019331" cy="3891734"/>
          </a:xfrm>
          <a:prstGeom prst="rect">
            <a:avLst/>
          </a:prstGeom>
        </p:spPr>
      </p:pic>
      <p:sp>
        <p:nvSpPr>
          <p:cNvPr id="5" name="TextBox 4">
            <a:extLst>
              <a:ext uri="{FF2B5EF4-FFF2-40B4-BE49-F238E27FC236}">
                <a16:creationId xmlns:a16="http://schemas.microsoft.com/office/drawing/2014/main" id="{FBEE0E1F-FCC7-4C55-8838-3BEABFA49639}"/>
              </a:ext>
            </a:extLst>
          </p:cNvPr>
          <p:cNvSpPr txBox="1"/>
          <p:nvPr/>
        </p:nvSpPr>
        <p:spPr>
          <a:xfrm>
            <a:off x="626762" y="219748"/>
            <a:ext cx="7543674" cy="461665"/>
          </a:xfrm>
          <a:prstGeom prst="rect">
            <a:avLst/>
          </a:prstGeom>
          <a:noFill/>
        </p:spPr>
        <p:txBody>
          <a:bodyPr wrap="square" rtlCol="0">
            <a:spAutoFit/>
          </a:bodyPr>
          <a:lstStyle/>
          <a:p>
            <a:pPr algn="ctr"/>
            <a:r>
              <a:rPr lang="en-US" sz="2400" b="1" dirty="0">
                <a:solidFill>
                  <a:schemeClr val="bg1"/>
                </a:solidFill>
                <a:latin typeface="Oswald" pitchFamily="2" charset="0"/>
              </a:rPr>
              <a:t>Diverse Book Awards – Snapshot of Results</a:t>
            </a:r>
          </a:p>
        </p:txBody>
      </p:sp>
      <p:sp>
        <p:nvSpPr>
          <p:cNvPr id="3" name="TextBox 2">
            <a:extLst>
              <a:ext uri="{FF2B5EF4-FFF2-40B4-BE49-F238E27FC236}">
                <a16:creationId xmlns:a16="http://schemas.microsoft.com/office/drawing/2014/main" id="{39FF4382-DD3A-6C2B-A9E3-3657F1015A10}"/>
              </a:ext>
            </a:extLst>
          </p:cNvPr>
          <p:cNvSpPr txBox="1"/>
          <p:nvPr/>
        </p:nvSpPr>
        <p:spPr>
          <a:xfrm>
            <a:off x="1768194" y="4769863"/>
            <a:ext cx="6004206" cy="307777"/>
          </a:xfrm>
          <a:prstGeom prst="rect">
            <a:avLst/>
          </a:prstGeom>
          <a:noFill/>
        </p:spPr>
        <p:txBody>
          <a:bodyPr wrap="square" rtlCol="0">
            <a:spAutoFit/>
          </a:bodyPr>
          <a:lstStyle/>
          <a:p>
            <a:r>
              <a:rPr lang="en-US" dirty="0">
                <a:latin typeface="Tinos" panose="020B0604020202020204" charset="0"/>
                <a:ea typeface="Tinos" panose="020B0604020202020204" charset="0"/>
                <a:cs typeface="Tinos" panose="020B0604020202020204" charset="0"/>
              </a:rPr>
              <a:t>Diverse Book Awards: </a:t>
            </a:r>
            <a:r>
              <a:rPr lang="en-US" dirty="0">
                <a:latin typeface="Tinos" panose="020B0604020202020204" charset="0"/>
                <a:ea typeface="Tinos" panose="020B0604020202020204" charset="0"/>
                <a:cs typeface="Tinos" panose="020B0604020202020204" charset="0"/>
                <a:hlinkClick r:id="rId4"/>
              </a:rPr>
              <a:t>https://libguides.uwf.edu/diversebkawds</a:t>
            </a:r>
            <a:endParaRPr lang="en-US" dirty="0">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val="363188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5A8D-A3A4-FD3A-BE31-95FCA5950AAA}"/>
              </a:ext>
            </a:extLst>
          </p:cNvPr>
          <p:cNvSpPr>
            <a:spLocks noGrp="1"/>
          </p:cNvSpPr>
          <p:nvPr>
            <p:ph type="title"/>
          </p:nvPr>
        </p:nvSpPr>
        <p:spPr>
          <a:xfrm>
            <a:off x="1556900" y="561827"/>
            <a:ext cx="6616800" cy="699900"/>
          </a:xfrm>
        </p:spPr>
        <p:txBody>
          <a:bodyPr/>
          <a:lstStyle/>
          <a:p>
            <a:r>
              <a:rPr lang="en-US" dirty="0"/>
              <a:t>Diversity Codes</a:t>
            </a:r>
          </a:p>
        </p:txBody>
      </p:sp>
      <p:sp>
        <p:nvSpPr>
          <p:cNvPr id="3" name="Slide Number Placeholder 2">
            <a:extLst>
              <a:ext uri="{FF2B5EF4-FFF2-40B4-BE49-F238E27FC236}">
                <a16:creationId xmlns:a16="http://schemas.microsoft.com/office/drawing/2014/main" id="{58E85F9E-67BD-0C84-F046-502E735C96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4" name="TextBox 3">
            <a:extLst>
              <a:ext uri="{FF2B5EF4-FFF2-40B4-BE49-F238E27FC236}">
                <a16:creationId xmlns:a16="http://schemas.microsoft.com/office/drawing/2014/main" id="{8523739D-24AB-2D57-C963-0F880CEDEDFA}"/>
              </a:ext>
            </a:extLst>
          </p:cNvPr>
          <p:cNvSpPr txBox="1"/>
          <p:nvPr/>
        </p:nvSpPr>
        <p:spPr>
          <a:xfrm>
            <a:off x="1556900" y="1552487"/>
            <a:ext cx="6705600" cy="2742739"/>
          </a:xfrm>
          <a:prstGeom prst="rect">
            <a:avLst/>
          </a:prstGeom>
          <a:noFill/>
        </p:spPr>
        <p:txBody>
          <a:bodyPr wrap="square" rtlCol="0">
            <a:spAutoFit/>
          </a:bodyPr>
          <a:lstStyle/>
          <a:p>
            <a:pPr marL="285750" marR="0" indent="-285750">
              <a:lnSpc>
                <a:spcPct val="107000"/>
              </a:lnSpc>
              <a:spcBef>
                <a:spcPts val="0"/>
              </a:spcBef>
              <a:spcAft>
                <a:spcPts val="800"/>
              </a:spcAft>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Direct collection analysis </a:t>
            </a:r>
          </a:p>
          <a:p>
            <a:pPr marL="285750" marR="0" indent="-285750">
              <a:lnSpc>
                <a:spcPct val="107000"/>
              </a:lnSpc>
              <a:spcBef>
                <a:spcPts val="0"/>
              </a:spcBef>
              <a:spcAft>
                <a:spcPts val="800"/>
              </a:spcAft>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Assign diversity codes to list of fiscal year acquisitions and New Books shelf list to demonstrate how intentional we are (or aren't) about collecting diverse materials.</a:t>
            </a:r>
          </a:p>
          <a:p>
            <a:pPr marL="285750" marR="0" indent="-285750">
              <a:lnSpc>
                <a:spcPct val="107000"/>
              </a:lnSpc>
              <a:spcBef>
                <a:spcPts val="0"/>
              </a:spcBef>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Assess each book/title individually to determine whether it reflects a measure of diversity (i.e. something other than white, male, nondisabled, and heteronormative) </a:t>
            </a:r>
          </a:p>
          <a:p>
            <a:pPr marL="520700" lvl="1" indent="0">
              <a:buNone/>
            </a:pPr>
            <a:endParaRPr lang="en-US" sz="800" dirty="0">
              <a:latin typeface="Tinos" panose="020B0604020202020204" charset="0"/>
              <a:ea typeface="Tinos" panose="020B0604020202020204" charset="0"/>
              <a:cs typeface="Tinos" panose="020B0604020202020204" charset="0"/>
            </a:endParaRPr>
          </a:p>
          <a:p>
            <a:pPr marL="520700" lvl="1" indent="0">
              <a:buNone/>
            </a:pPr>
            <a:r>
              <a:rPr lang="en-US" dirty="0">
                <a:latin typeface="Tinos" panose="020B0604020202020204" charset="0"/>
                <a:ea typeface="Tinos" panose="020B0604020202020204" charset="0"/>
                <a:cs typeface="Tinos" panose="020B0604020202020204" charset="0"/>
              </a:rPr>
              <a:t>- Used title, TOC, and/or subject headings</a:t>
            </a:r>
          </a:p>
          <a:p>
            <a:pPr marL="520700" lvl="1" indent="0">
              <a:buNone/>
            </a:pPr>
            <a:r>
              <a:rPr lang="en-US" dirty="0">
                <a:latin typeface="Tinos" panose="020B0604020202020204" charset="0"/>
                <a:ea typeface="Tinos" panose="020B0604020202020204" charset="0"/>
                <a:cs typeface="Tinos" panose="020B0604020202020204" charset="0"/>
              </a:rPr>
              <a:t>- Monographs only (no DVDs, Zines, curriculum materials, or other formats)</a:t>
            </a:r>
          </a:p>
          <a:p>
            <a:pPr marL="520700" lvl="1" indent="0">
              <a:buNone/>
            </a:pPr>
            <a:r>
              <a:rPr lang="en-US" dirty="0">
                <a:latin typeface="Tinos" panose="020B0604020202020204" charset="0"/>
                <a:ea typeface="Tinos" panose="020B0604020202020204" charset="0"/>
                <a:cs typeface="Tinos" panose="020B0604020202020204" charset="0"/>
              </a:rPr>
              <a:t>- Content: main topic(s), theme(s), location(s), character(s), etc.</a:t>
            </a:r>
          </a:p>
          <a:p>
            <a:pPr marL="520700" lvl="1" indent="0">
              <a:buNone/>
            </a:pPr>
            <a:r>
              <a:rPr lang="en-US" dirty="0">
                <a:latin typeface="Tinos" panose="020B0604020202020204" charset="0"/>
                <a:ea typeface="Tinos" panose="020B0604020202020204" charset="0"/>
                <a:cs typeface="Tinos" panose="020B0604020202020204" charset="0"/>
              </a:rPr>
              <a:t>       - not author(s)</a:t>
            </a:r>
          </a:p>
          <a:p>
            <a:endParaRPr lang="en-US" dirty="0"/>
          </a:p>
        </p:txBody>
      </p:sp>
    </p:spTree>
    <p:extLst>
      <p:ext uri="{BB962C8B-B14F-4D97-AF65-F5344CB8AC3E}">
        <p14:creationId xmlns:p14="http://schemas.microsoft.com/office/powerpoint/2010/main" val="2325599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0F4FB-7A28-4586-BD6F-2FBCCB15C7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4" name="Picture 3">
            <a:extLst>
              <a:ext uri="{FF2B5EF4-FFF2-40B4-BE49-F238E27FC236}">
                <a16:creationId xmlns:a16="http://schemas.microsoft.com/office/drawing/2014/main" id="{CD74B041-8FC5-4A60-8A26-BB823654DD20}"/>
              </a:ext>
            </a:extLst>
          </p:cNvPr>
          <p:cNvPicPr>
            <a:picLocks noChangeAspect="1"/>
          </p:cNvPicPr>
          <p:nvPr/>
        </p:nvPicPr>
        <p:blipFill>
          <a:blip r:embed="rId3"/>
          <a:stretch>
            <a:fillRect/>
          </a:stretch>
        </p:blipFill>
        <p:spPr>
          <a:xfrm>
            <a:off x="2447108" y="296092"/>
            <a:ext cx="6397346" cy="4441299"/>
          </a:xfrm>
          <a:prstGeom prst="rect">
            <a:avLst/>
          </a:prstGeom>
        </p:spPr>
      </p:pic>
      <p:sp>
        <p:nvSpPr>
          <p:cNvPr id="5" name="TextBox 4">
            <a:extLst>
              <a:ext uri="{FF2B5EF4-FFF2-40B4-BE49-F238E27FC236}">
                <a16:creationId xmlns:a16="http://schemas.microsoft.com/office/drawing/2014/main" id="{F9934403-E8A9-4A2C-A41B-A76DB74A0BF2}"/>
              </a:ext>
            </a:extLst>
          </p:cNvPr>
          <p:cNvSpPr txBox="1"/>
          <p:nvPr/>
        </p:nvSpPr>
        <p:spPr>
          <a:xfrm>
            <a:off x="211556" y="423646"/>
            <a:ext cx="2047549" cy="1200329"/>
          </a:xfrm>
          <a:prstGeom prst="rect">
            <a:avLst/>
          </a:prstGeom>
          <a:noFill/>
        </p:spPr>
        <p:txBody>
          <a:bodyPr wrap="square" rtlCol="0">
            <a:spAutoFit/>
          </a:bodyPr>
          <a:lstStyle/>
          <a:p>
            <a:pPr algn="ctr"/>
            <a:r>
              <a:rPr lang="en-US" sz="2400" b="1" dirty="0">
                <a:solidFill>
                  <a:schemeClr val="bg1"/>
                </a:solidFill>
                <a:latin typeface="Oswald" pitchFamily="2" charset="0"/>
              </a:rPr>
              <a:t>Diversity </a:t>
            </a:r>
          </a:p>
          <a:p>
            <a:pPr algn="ctr"/>
            <a:r>
              <a:rPr lang="en-US" sz="2400" b="1" dirty="0">
                <a:solidFill>
                  <a:schemeClr val="bg1"/>
                </a:solidFill>
                <a:latin typeface="Oswald" pitchFamily="2" charset="0"/>
              </a:rPr>
              <a:t>Codes/</a:t>
            </a:r>
          </a:p>
          <a:p>
            <a:pPr algn="ctr"/>
            <a:r>
              <a:rPr lang="en-US" sz="2400" b="1" dirty="0">
                <a:solidFill>
                  <a:schemeClr val="bg1"/>
                </a:solidFill>
                <a:latin typeface="Oswald" pitchFamily="2" charset="0"/>
              </a:rPr>
              <a:t>Categories</a:t>
            </a:r>
          </a:p>
        </p:txBody>
      </p:sp>
      <p:sp>
        <p:nvSpPr>
          <p:cNvPr id="3" name="TextBox 2">
            <a:extLst>
              <a:ext uri="{FF2B5EF4-FFF2-40B4-BE49-F238E27FC236}">
                <a16:creationId xmlns:a16="http://schemas.microsoft.com/office/drawing/2014/main" id="{CAA2F43B-3BE7-DAA2-FE1D-976B5FBCFDEE}"/>
              </a:ext>
            </a:extLst>
          </p:cNvPr>
          <p:cNvSpPr txBox="1"/>
          <p:nvPr/>
        </p:nvSpPr>
        <p:spPr>
          <a:xfrm>
            <a:off x="421340" y="2516741"/>
            <a:ext cx="1837765" cy="1815882"/>
          </a:xfrm>
          <a:prstGeom prst="rect">
            <a:avLst/>
          </a:prstGeom>
          <a:noFill/>
        </p:spPr>
        <p:txBody>
          <a:bodyPr wrap="square" rtlCol="0">
            <a:spAutoFit/>
          </a:bodyPr>
          <a:lstStyle/>
          <a:p>
            <a:pPr algn="r"/>
            <a:r>
              <a:rPr lang="en-US" b="1" dirty="0">
                <a:solidFill>
                  <a:schemeClr val="bg1"/>
                </a:solidFill>
                <a:latin typeface="Tinos" panose="020B0604020202020204" charset="0"/>
                <a:ea typeface="Tinos" panose="020B0604020202020204" charset="0"/>
                <a:cs typeface="Tinos" panose="020B0604020202020204" charset="0"/>
              </a:rPr>
              <a:t>New Book </a:t>
            </a:r>
            <a:r>
              <a:rPr lang="en-US" b="1" dirty="0" err="1">
                <a:solidFill>
                  <a:schemeClr val="bg1"/>
                </a:solidFill>
                <a:latin typeface="Tinos" panose="020B0604020202020204" charset="0"/>
                <a:ea typeface="Tinos" panose="020B0604020202020204" charset="0"/>
                <a:cs typeface="Tinos" panose="020B0604020202020204" charset="0"/>
              </a:rPr>
              <a:t>Shelflist</a:t>
            </a:r>
            <a:r>
              <a:rPr lang="en-US" b="1" dirty="0">
                <a:solidFill>
                  <a:schemeClr val="bg1"/>
                </a:solidFill>
                <a:latin typeface="Tinos" panose="020B0604020202020204" charset="0"/>
                <a:ea typeface="Tinos" panose="020B0604020202020204" charset="0"/>
                <a:cs typeface="Tinos" panose="020B0604020202020204" charset="0"/>
              </a:rPr>
              <a:t>:   </a:t>
            </a:r>
            <a:r>
              <a:rPr lang="en-US" b="1" i="1" dirty="0">
                <a:solidFill>
                  <a:schemeClr val="bg1"/>
                </a:solidFill>
                <a:latin typeface="Tinos" panose="020B0604020202020204" charset="0"/>
                <a:ea typeface="Tinos" panose="020B0604020202020204" charset="0"/>
                <a:cs typeface="Tinos" panose="020B0604020202020204" charset="0"/>
              </a:rPr>
              <a:t>n</a:t>
            </a:r>
            <a:r>
              <a:rPr lang="en-US" b="1" dirty="0">
                <a:solidFill>
                  <a:schemeClr val="bg1"/>
                </a:solidFill>
                <a:latin typeface="Tinos" panose="020B0604020202020204" charset="0"/>
                <a:ea typeface="Tinos" panose="020B0604020202020204" charset="0"/>
                <a:cs typeface="Tinos" panose="020B0604020202020204" charset="0"/>
              </a:rPr>
              <a:t> = 844</a:t>
            </a:r>
          </a:p>
          <a:p>
            <a:pPr algn="r"/>
            <a:endParaRPr lang="en-US" b="1" dirty="0">
              <a:solidFill>
                <a:schemeClr val="bg1"/>
              </a:solidFill>
              <a:latin typeface="Tinos" panose="020B0604020202020204" charset="0"/>
              <a:ea typeface="Tinos" panose="020B0604020202020204" charset="0"/>
              <a:cs typeface="Tinos" panose="020B0604020202020204" charset="0"/>
            </a:endParaRPr>
          </a:p>
          <a:p>
            <a:pPr algn="r"/>
            <a:r>
              <a:rPr lang="en-US" b="1" dirty="0">
                <a:solidFill>
                  <a:schemeClr val="bg1"/>
                </a:solidFill>
                <a:latin typeface="Tinos" panose="020B0604020202020204" charset="0"/>
                <a:ea typeface="Tinos" panose="020B0604020202020204" charset="0"/>
                <a:cs typeface="Tinos" panose="020B0604020202020204" charset="0"/>
              </a:rPr>
              <a:t>FY20 </a:t>
            </a:r>
            <a:r>
              <a:rPr lang="en-US" b="1" dirty="0" err="1">
                <a:solidFill>
                  <a:schemeClr val="bg1"/>
                </a:solidFill>
                <a:latin typeface="Tinos" panose="020B0604020202020204" charset="0"/>
                <a:ea typeface="Tinos" panose="020B0604020202020204" charset="0"/>
                <a:cs typeface="Tinos" panose="020B0604020202020204" charset="0"/>
              </a:rPr>
              <a:t>acqs</a:t>
            </a:r>
            <a:r>
              <a:rPr lang="en-US" b="1" dirty="0">
                <a:solidFill>
                  <a:schemeClr val="bg1"/>
                </a:solidFill>
                <a:latin typeface="Tinos" panose="020B0604020202020204" charset="0"/>
                <a:ea typeface="Tinos" panose="020B0604020202020204" charset="0"/>
                <a:cs typeface="Tinos" panose="020B0604020202020204" charset="0"/>
              </a:rPr>
              <a:t>:                                     </a:t>
            </a:r>
            <a:r>
              <a:rPr lang="en-US" b="1" i="1" dirty="0">
                <a:solidFill>
                  <a:schemeClr val="bg1"/>
                </a:solidFill>
                <a:latin typeface="Tinos" panose="020B0604020202020204" charset="0"/>
                <a:ea typeface="Tinos" panose="020B0604020202020204" charset="0"/>
                <a:cs typeface="Tinos" panose="020B0604020202020204" charset="0"/>
              </a:rPr>
              <a:t>n</a:t>
            </a:r>
            <a:r>
              <a:rPr lang="en-US" b="1" dirty="0">
                <a:solidFill>
                  <a:schemeClr val="bg1"/>
                </a:solidFill>
                <a:latin typeface="Tinos" panose="020B0604020202020204" charset="0"/>
                <a:ea typeface="Tinos" panose="020B0604020202020204" charset="0"/>
                <a:cs typeface="Tinos" panose="020B0604020202020204" charset="0"/>
              </a:rPr>
              <a:t> = 806</a:t>
            </a:r>
          </a:p>
          <a:p>
            <a:pPr algn="r"/>
            <a:endParaRPr lang="en-US" b="1" dirty="0">
              <a:solidFill>
                <a:schemeClr val="bg1"/>
              </a:solidFill>
              <a:latin typeface="Tinos" panose="020B0604020202020204" charset="0"/>
              <a:ea typeface="Tinos" panose="020B0604020202020204" charset="0"/>
              <a:cs typeface="Tinos" panose="020B0604020202020204" charset="0"/>
            </a:endParaRPr>
          </a:p>
          <a:p>
            <a:pPr algn="r"/>
            <a:r>
              <a:rPr lang="en-US" b="1" dirty="0">
                <a:solidFill>
                  <a:schemeClr val="bg1"/>
                </a:solidFill>
                <a:latin typeface="Tinos" panose="020B0604020202020204" charset="0"/>
                <a:ea typeface="Tinos" panose="020B0604020202020204" charset="0"/>
                <a:cs typeface="Tinos" panose="020B0604020202020204" charset="0"/>
              </a:rPr>
              <a:t>FY21 </a:t>
            </a:r>
            <a:r>
              <a:rPr lang="en-US" b="1" dirty="0" err="1">
                <a:solidFill>
                  <a:schemeClr val="bg1"/>
                </a:solidFill>
                <a:latin typeface="Tinos" panose="020B0604020202020204" charset="0"/>
                <a:ea typeface="Tinos" panose="020B0604020202020204" charset="0"/>
                <a:cs typeface="Tinos" panose="020B0604020202020204" charset="0"/>
              </a:rPr>
              <a:t>acqs</a:t>
            </a:r>
            <a:r>
              <a:rPr lang="en-US" b="1" dirty="0">
                <a:solidFill>
                  <a:schemeClr val="bg1"/>
                </a:solidFill>
                <a:latin typeface="Tinos" panose="020B0604020202020204" charset="0"/>
                <a:ea typeface="Tinos" panose="020B0604020202020204" charset="0"/>
                <a:cs typeface="Tinos" panose="020B0604020202020204" charset="0"/>
              </a:rPr>
              <a:t>: </a:t>
            </a:r>
          </a:p>
          <a:p>
            <a:pPr algn="r"/>
            <a:r>
              <a:rPr lang="en-US" b="1" i="1" dirty="0">
                <a:solidFill>
                  <a:schemeClr val="bg1"/>
                </a:solidFill>
                <a:latin typeface="Tinos" panose="020B0604020202020204" charset="0"/>
                <a:ea typeface="Tinos" panose="020B0604020202020204" charset="0"/>
                <a:cs typeface="Tinos" panose="020B0604020202020204" charset="0"/>
              </a:rPr>
              <a:t>n</a:t>
            </a:r>
            <a:r>
              <a:rPr lang="en-US" b="1" dirty="0">
                <a:solidFill>
                  <a:schemeClr val="bg1"/>
                </a:solidFill>
                <a:latin typeface="Tinos" panose="020B0604020202020204" charset="0"/>
                <a:ea typeface="Tinos" panose="020B0604020202020204" charset="0"/>
                <a:cs typeface="Tinos" panose="020B0604020202020204" charset="0"/>
              </a:rPr>
              <a:t> = 794 </a:t>
            </a:r>
          </a:p>
        </p:txBody>
      </p:sp>
    </p:spTree>
    <p:extLst>
      <p:ext uri="{BB962C8B-B14F-4D97-AF65-F5344CB8AC3E}">
        <p14:creationId xmlns:p14="http://schemas.microsoft.com/office/powerpoint/2010/main" val="234887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4D40A5-0E27-A130-5CF7-7AF3609B22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4" name="Picture 3">
            <a:extLst>
              <a:ext uri="{FF2B5EF4-FFF2-40B4-BE49-F238E27FC236}">
                <a16:creationId xmlns:a16="http://schemas.microsoft.com/office/drawing/2014/main" id="{AEA7B112-DD0F-0219-5443-CE66FE0E7FE0}"/>
              </a:ext>
            </a:extLst>
          </p:cNvPr>
          <p:cNvPicPr>
            <a:picLocks noChangeAspect="1"/>
          </p:cNvPicPr>
          <p:nvPr/>
        </p:nvPicPr>
        <p:blipFill>
          <a:blip r:embed="rId2"/>
          <a:stretch>
            <a:fillRect/>
          </a:stretch>
        </p:blipFill>
        <p:spPr>
          <a:xfrm>
            <a:off x="365325" y="1421800"/>
            <a:ext cx="8413350" cy="2864119"/>
          </a:xfrm>
          <a:prstGeom prst="rect">
            <a:avLst/>
          </a:prstGeom>
        </p:spPr>
      </p:pic>
      <p:sp>
        <p:nvSpPr>
          <p:cNvPr id="5" name="TextBox 4">
            <a:extLst>
              <a:ext uri="{FF2B5EF4-FFF2-40B4-BE49-F238E27FC236}">
                <a16:creationId xmlns:a16="http://schemas.microsoft.com/office/drawing/2014/main" id="{18B1D3BB-67B5-AE16-5FFE-DE38EDA5654D}"/>
              </a:ext>
            </a:extLst>
          </p:cNvPr>
          <p:cNvSpPr txBox="1"/>
          <p:nvPr/>
        </p:nvSpPr>
        <p:spPr>
          <a:xfrm>
            <a:off x="626762" y="395916"/>
            <a:ext cx="7543674" cy="461665"/>
          </a:xfrm>
          <a:prstGeom prst="rect">
            <a:avLst/>
          </a:prstGeom>
          <a:noFill/>
        </p:spPr>
        <p:txBody>
          <a:bodyPr wrap="square" rtlCol="0">
            <a:spAutoFit/>
          </a:bodyPr>
          <a:lstStyle/>
          <a:p>
            <a:pPr algn="ctr"/>
            <a:r>
              <a:rPr lang="en-US" sz="2400" b="1" dirty="0">
                <a:solidFill>
                  <a:schemeClr val="bg1"/>
                </a:solidFill>
                <a:latin typeface="Oswald" pitchFamily="2" charset="0"/>
              </a:rPr>
              <a:t>Example: Criminal Justice</a:t>
            </a:r>
          </a:p>
        </p:txBody>
      </p:sp>
    </p:spTree>
    <p:extLst>
      <p:ext uri="{BB962C8B-B14F-4D97-AF65-F5344CB8AC3E}">
        <p14:creationId xmlns:p14="http://schemas.microsoft.com/office/powerpoint/2010/main" val="176423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E0EDC3-9CEA-B2C3-AA60-9FB1289CF7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4" name="Picture 3">
            <a:extLst>
              <a:ext uri="{FF2B5EF4-FFF2-40B4-BE49-F238E27FC236}">
                <a16:creationId xmlns:a16="http://schemas.microsoft.com/office/drawing/2014/main" id="{0FDF5F4E-ADFC-2341-4FC8-AFC5652F64B0}"/>
              </a:ext>
            </a:extLst>
          </p:cNvPr>
          <p:cNvPicPr>
            <a:picLocks noChangeAspect="1"/>
          </p:cNvPicPr>
          <p:nvPr/>
        </p:nvPicPr>
        <p:blipFill>
          <a:blip r:embed="rId2"/>
          <a:stretch>
            <a:fillRect/>
          </a:stretch>
        </p:blipFill>
        <p:spPr>
          <a:xfrm>
            <a:off x="416832" y="845513"/>
            <a:ext cx="7996518" cy="3978288"/>
          </a:xfrm>
          <a:prstGeom prst="rect">
            <a:avLst/>
          </a:prstGeom>
        </p:spPr>
      </p:pic>
      <p:sp>
        <p:nvSpPr>
          <p:cNvPr id="5" name="TextBox 4">
            <a:extLst>
              <a:ext uri="{FF2B5EF4-FFF2-40B4-BE49-F238E27FC236}">
                <a16:creationId xmlns:a16="http://schemas.microsoft.com/office/drawing/2014/main" id="{CE83FB56-D861-B6A9-213A-5DFAA7FE79F9}"/>
              </a:ext>
            </a:extLst>
          </p:cNvPr>
          <p:cNvSpPr txBox="1"/>
          <p:nvPr/>
        </p:nvSpPr>
        <p:spPr>
          <a:xfrm>
            <a:off x="635726" y="285666"/>
            <a:ext cx="7543674" cy="461665"/>
          </a:xfrm>
          <a:prstGeom prst="rect">
            <a:avLst/>
          </a:prstGeom>
          <a:noFill/>
        </p:spPr>
        <p:txBody>
          <a:bodyPr wrap="square" rtlCol="0">
            <a:spAutoFit/>
          </a:bodyPr>
          <a:lstStyle/>
          <a:p>
            <a:pPr algn="ctr"/>
            <a:r>
              <a:rPr lang="en-US" sz="2400" b="1" dirty="0">
                <a:solidFill>
                  <a:schemeClr val="bg1"/>
                </a:solidFill>
                <a:latin typeface="Oswald" pitchFamily="2" charset="0"/>
              </a:rPr>
              <a:t>Example: English &amp; Literature</a:t>
            </a:r>
          </a:p>
        </p:txBody>
      </p:sp>
    </p:spTree>
    <p:extLst>
      <p:ext uri="{BB962C8B-B14F-4D97-AF65-F5344CB8AC3E}">
        <p14:creationId xmlns:p14="http://schemas.microsoft.com/office/powerpoint/2010/main" val="175270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556900" y="603701"/>
            <a:ext cx="6616800" cy="699900"/>
          </a:xfrm>
        </p:spPr>
        <p:txBody>
          <a:bodyPr/>
          <a:lstStyle/>
          <a:p>
            <a:pPr algn="ctr"/>
            <a:r>
              <a:rPr lang="en-US" dirty="0">
                <a:latin typeface="Oswald" pitchFamily="2" charset="0"/>
              </a:rPr>
              <a:t>What is a Diversity Audit?</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9365" y="1541929"/>
            <a:ext cx="6796093" cy="2800767"/>
          </a:xfrm>
          <a:prstGeom prst="rect">
            <a:avLst/>
          </a:prstGeom>
          <a:noFill/>
        </p:spPr>
        <p:txBody>
          <a:bodyPr wrap="square" rtlCol="0">
            <a:spAutoFit/>
          </a:bodyPr>
          <a:lstStyle/>
          <a:p>
            <a:pPr marL="285750" indent="-285750">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A diversity audit is an opportunity to examine who is represented in your library collection. (</a:t>
            </a:r>
            <a:r>
              <a:rPr lang="en-US" sz="1200" u="sng" dirty="0">
                <a:solidFill>
                  <a:srgbClr val="0563C1"/>
                </a:solidFill>
                <a:effectLst/>
                <a:latin typeface="Tinos" panose="020B0604020202020204" charset="0"/>
                <a:ea typeface="Tinos" panose="020B0604020202020204" charset="0"/>
                <a:cs typeface="Tinos" panose="020B0604020202020204" charset="0"/>
                <a:hlinkClick r:id="rId2"/>
              </a:rPr>
              <a:t>Yellowhead Regional Library</a:t>
            </a:r>
            <a:r>
              <a:rPr lang="en-US" sz="1200" dirty="0">
                <a:effectLst/>
                <a:latin typeface="Tinos" panose="020B0604020202020204" charset="0"/>
                <a:ea typeface="Tinos" panose="020B0604020202020204" charset="0"/>
                <a:cs typeface="Tinos" panose="020B0604020202020204" charset="0"/>
              </a:rPr>
              <a:t>)</a:t>
            </a:r>
          </a:p>
          <a:p>
            <a:pPr marL="285750" indent="-285750">
              <a:buFont typeface="Wingdings" panose="05000000000000000000" pitchFamily="2" charset="2"/>
              <a:buChar char="v"/>
            </a:pPr>
            <a:endParaRPr lang="en-US" sz="80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A diversity audit takes inventory and determines what's in a collection and what areas need to be better developed. (</a:t>
            </a:r>
            <a:r>
              <a:rPr lang="en-US" sz="1200" u="sng" dirty="0">
                <a:solidFill>
                  <a:srgbClr val="0563C1"/>
                </a:solidFill>
                <a:effectLst/>
                <a:latin typeface="Tinos" panose="020B0604020202020204" charset="0"/>
                <a:ea typeface="Tinos" panose="020B0604020202020204" charset="0"/>
                <a:cs typeface="Tinos" panose="020B0604020202020204" charset="0"/>
                <a:hlinkClick r:id="rId3"/>
              </a:rPr>
              <a:t>Karen Jensen</a:t>
            </a:r>
            <a:r>
              <a:rPr lang="en-US" sz="1200" dirty="0">
                <a:effectLst/>
                <a:latin typeface="Tinos" panose="020B0604020202020204" charset="0"/>
                <a:ea typeface="Tinos" panose="020B0604020202020204" charset="0"/>
                <a:cs typeface="Tinos" panose="020B0604020202020204" charset="0"/>
              </a:rPr>
              <a:t>)</a:t>
            </a:r>
          </a:p>
          <a:p>
            <a:pPr marL="285750" indent="-285750">
              <a:buFont typeface="Wingdings" panose="05000000000000000000" pitchFamily="2" charset="2"/>
              <a:buChar char="v"/>
            </a:pPr>
            <a:endParaRPr lang="en-US" sz="80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A diversity audit is basically doing an inventory of a collection to determine the amount of diversity within the collection. It’s a way of analyzing collection data to make sure that we include a wide variety of points of view, experiences and representations within a collection. (</a:t>
            </a:r>
            <a:r>
              <a:rPr lang="en-US" sz="1200" u="sng" dirty="0">
                <a:solidFill>
                  <a:srgbClr val="0563C1"/>
                </a:solidFill>
                <a:effectLst/>
                <a:latin typeface="Tinos" panose="020B0604020202020204" charset="0"/>
                <a:ea typeface="Tinos" panose="020B0604020202020204" charset="0"/>
                <a:cs typeface="Tinos" panose="020B0604020202020204" charset="0"/>
                <a:hlinkClick r:id="rId4"/>
              </a:rPr>
              <a:t>Karen Jensen</a:t>
            </a:r>
            <a:r>
              <a:rPr lang="en-US" sz="1200" dirty="0">
                <a:effectLst/>
                <a:latin typeface="Tinos" panose="020B0604020202020204" charset="0"/>
                <a:ea typeface="Tinos" panose="020B0604020202020204" charset="0"/>
                <a:cs typeface="Tinos" panose="020B0604020202020204" charset="0"/>
              </a:rPr>
              <a:t>)</a:t>
            </a:r>
          </a:p>
          <a:p>
            <a:pPr marL="285750" indent="-285750">
              <a:buFont typeface="Wingdings" panose="05000000000000000000" pitchFamily="2" charset="2"/>
              <a:buChar char="v"/>
            </a:pPr>
            <a:endParaRPr lang="en-US" sz="80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Diversity audits cast light on the homogeneity embedded within library collections, providing data that identifies gaps in representations of race, gender, sexual orientation, ability, and other traditionally marginalized perspectives. (</a:t>
            </a:r>
            <a:r>
              <a:rPr lang="en-US" sz="1200" u="sng" dirty="0">
                <a:solidFill>
                  <a:srgbClr val="0563C1"/>
                </a:solidFill>
                <a:effectLst/>
                <a:latin typeface="Tinos" panose="020B0604020202020204" charset="0"/>
                <a:ea typeface="Tinos" panose="020B0604020202020204" charset="0"/>
                <a:cs typeface="Tinos" panose="020B0604020202020204" charset="0"/>
                <a:hlinkClick r:id="rId5"/>
              </a:rPr>
              <a:t>Annabelle Mortensen</a:t>
            </a:r>
            <a:r>
              <a:rPr lang="en-US" sz="1200" dirty="0">
                <a:effectLst/>
                <a:latin typeface="Tinos" panose="020B0604020202020204" charset="0"/>
                <a:ea typeface="Tinos" panose="020B0604020202020204" charset="0"/>
                <a:cs typeface="Tinos" panose="020B0604020202020204" charset="0"/>
              </a:rPr>
              <a:t>)</a:t>
            </a:r>
          </a:p>
          <a:p>
            <a:pPr marL="285750" indent="-285750">
              <a:buFont typeface="Wingdings" panose="05000000000000000000" pitchFamily="2" charset="2"/>
              <a:buChar char="v"/>
            </a:pPr>
            <a:endParaRPr lang="en-US" sz="80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200" dirty="0">
                <a:effectLst/>
                <a:latin typeface="Tinos" panose="020B0604020202020204" charset="0"/>
                <a:ea typeface="Tinos" panose="020B0604020202020204" charset="0"/>
                <a:cs typeface="Tinos" panose="020B0604020202020204" charset="0"/>
              </a:rPr>
              <a:t>A collection diversity audit is basically an inventory that determines how diverse a collection is and what areas need to be better developed. (</a:t>
            </a:r>
            <a:r>
              <a:rPr lang="en-US" sz="1200" u="sng" dirty="0">
                <a:solidFill>
                  <a:srgbClr val="0563C1"/>
                </a:solidFill>
                <a:effectLst/>
                <a:latin typeface="Tinos" panose="020B0604020202020204" charset="0"/>
                <a:ea typeface="Tinos" panose="020B0604020202020204" charset="0"/>
                <a:cs typeface="Tinos" panose="020B0604020202020204" charset="0"/>
                <a:hlinkClick r:id="rId6"/>
              </a:rPr>
              <a:t>LIPSSEE</a:t>
            </a:r>
            <a:r>
              <a:rPr lang="en-US" sz="1200" dirty="0">
                <a:effectLst/>
                <a:latin typeface="Tinos" panose="020B0604020202020204" charset="0"/>
                <a:ea typeface="Tinos" panose="020B0604020202020204" charset="0"/>
                <a:cs typeface="Tinos" panose="020B0604020202020204" charset="0"/>
              </a:rPr>
              <a:t>)</a:t>
            </a:r>
            <a:endParaRPr lang="en-US" dirty="0"/>
          </a:p>
        </p:txBody>
      </p:sp>
    </p:spTree>
    <p:extLst>
      <p:ext uri="{BB962C8B-B14F-4D97-AF65-F5344CB8AC3E}">
        <p14:creationId xmlns:p14="http://schemas.microsoft.com/office/powerpoint/2010/main" val="2656874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FCC5D-65B5-BF10-FD3E-732A0231E6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4" name="Picture 3">
            <a:extLst>
              <a:ext uri="{FF2B5EF4-FFF2-40B4-BE49-F238E27FC236}">
                <a16:creationId xmlns:a16="http://schemas.microsoft.com/office/drawing/2014/main" id="{64038EA5-24C3-54BE-BE45-ABD13EAFB71E}"/>
              </a:ext>
            </a:extLst>
          </p:cNvPr>
          <p:cNvPicPr>
            <a:picLocks noChangeAspect="1"/>
          </p:cNvPicPr>
          <p:nvPr/>
        </p:nvPicPr>
        <p:blipFill>
          <a:blip r:embed="rId2"/>
          <a:stretch>
            <a:fillRect/>
          </a:stretch>
        </p:blipFill>
        <p:spPr>
          <a:xfrm>
            <a:off x="279587" y="318299"/>
            <a:ext cx="4489637" cy="1253416"/>
          </a:xfrm>
          <a:prstGeom prst="rect">
            <a:avLst/>
          </a:prstGeom>
        </p:spPr>
      </p:pic>
      <p:pic>
        <p:nvPicPr>
          <p:cNvPr id="6" name="Picture 5">
            <a:extLst>
              <a:ext uri="{FF2B5EF4-FFF2-40B4-BE49-F238E27FC236}">
                <a16:creationId xmlns:a16="http://schemas.microsoft.com/office/drawing/2014/main" id="{162894DB-FFC8-81C0-0B4E-2EE21DE349E6}"/>
              </a:ext>
            </a:extLst>
          </p:cNvPr>
          <p:cNvPicPr>
            <a:picLocks noChangeAspect="1"/>
          </p:cNvPicPr>
          <p:nvPr/>
        </p:nvPicPr>
        <p:blipFill>
          <a:blip r:embed="rId3"/>
          <a:stretch>
            <a:fillRect/>
          </a:stretch>
        </p:blipFill>
        <p:spPr>
          <a:xfrm>
            <a:off x="1817179" y="1777892"/>
            <a:ext cx="7055224" cy="2947297"/>
          </a:xfrm>
          <a:prstGeom prst="rect">
            <a:avLst/>
          </a:prstGeom>
        </p:spPr>
      </p:pic>
    </p:spTree>
    <p:extLst>
      <p:ext uri="{BB962C8B-B14F-4D97-AF65-F5344CB8AC3E}">
        <p14:creationId xmlns:p14="http://schemas.microsoft.com/office/powerpoint/2010/main" val="337603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556900" y="603701"/>
            <a:ext cx="6616800" cy="699900"/>
          </a:xfrm>
        </p:spPr>
        <p:txBody>
          <a:bodyPr/>
          <a:lstStyle/>
          <a:p>
            <a:pPr algn="ctr"/>
            <a:r>
              <a:rPr lang="en-US" dirty="0">
                <a:latin typeface="Oswald" pitchFamily="2" charset="0"/>
              </a:rPr>
              <a:t>Example Audit Worksheets</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9365" y="1541929"/>
            <a:ext cx="6796093" cy="2462213"/>
          </a:xfrm>
          <a:prstGeom prst="rect">
            <a:avLst/>
          </a:prstGeom>
          <a:noFill/>
        </p:spPr>
        <p:txBody>
          <a:bodyPr wrap="square" rtlCol="0">
            <a:spAutoFit/>
          </a:bodyPr>
          <a:lstStyle/>
          <a:p>
            <a:pPr marL="285750" indent="-285750">
              <a:buFont typeface="Wingdings" panose="05000000000000000000" pitchFamily="2" charset="2"/>
              <a:buChar char="v"/>
            </a:pPr>
            <a:r>
              <a:rPr lang="en-US" dirty="0">
                <a:effectLst/>
                <a:latin typeface="Tinos" panose="020B0604020202020204" charset="0"/>
                <a:ea typeface="Tinos" panose="020B0604020202020204" charset="0"/>
                <a:cs typeface="Tinos" panose="020B0604020202020204" charset="0"/>
              </a:rPr>
              <a:t>short or long, basic or detailed, Word or Excel – whatever works best for you!</a:t>
            </a:r>
          </a:p>
          <a:p>
            <a:pPr marL="285750" indent="-285750">
              <a:buFont typeface="Wingdings" panose="05000000000000000000" pitchFamily="2" charset="2"/>
              <a:buChar char="v"/>
            </a:pPr>
            <a:endParaRPr lang="en-US" u="sng" dirty="0">
              <a:solidFill>
                <a:srgbClr val="6611CC"/>
              </a:solidFill>
              <a:effectLst/>
              <a:latin typeface="Tinos" panose="020B0604020202020204" charset="0"/>
              <a:ea typeface="Tinos" panose="020B0604020202020204" charset="0"/>
              <a:cs typeface="Tinos" panose="020B0604020202020204" charset="0"/>
              <a:hlinkClick r:id="rId2">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2">
                  <a:extLst>
                    <a:ext uri="{A12FA001-AC4F-418D-AE19-62706E023703}">
                      <ahyp:hlinkClr xmlns:ahyp="http://schemas.microsoft.com/office/drawing/2018/hyperlinkcolor" val="tx"/>
                    </a:ext>
                  </a:extLst>
                </a:hlinkClick>
              </a:rPr>
              <a:t>https://sfpsmom.com/wp-content/uploads/2015/10/Diverse-Library-Inventory.pdf</a:t>
            </a:r>
            <a:endParaRPr lang="en-US" u="sng" dirty="0">
              <a:solidFill>
                <a:schemeClr val="tx1"/>
              </a:solidFill>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3">
                  <a:extLst>
                    <a:ext uri="{A12FA001-AC4F-418D-AE19-62706E023703}">
                      <ahyp:hlinkClr xmlns:ahyp="http://schemas.microsoft.com/office/drawing/2018/hyperlinkcolor" val="tx"/>
                    </a:ext>
                  </a:extLst>
                </a:hlinkClick>
              </a:rPr>
              <a:t>https://ready.web.unc.edu/wp-content/uploads/sites/16627/2019/01/Library-Collection-Shelf-Audit-for-Diversity-Inclusion.pdf</a:t>
            </a:r>
            <a:endParaRPr lang="en-US" u="sng" dirty="0">
              <a:solidFill>
                <a:schemeClr val="tx1"/>
              </a:solidFill>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4">
                  <a:extLst>
                    <a:ext uri="{A12FA001-AC4F-418D-AE19-62706E023703}">
                      <ahyp:hlinkClr xmlns:ahyp="http://schemas.microsoft.com/office/drawing/2018/hyperlinkcolor" val="tx"/>
                    </a:ext>
                  </a:extLst>
                </a:hlinkClick>
              </a:rPr>
              <a:t>https://docs.google.com/spreadsheets/d/1Pllnwj0DbYVgX4L2g_i5c-6brleLceMP/edit#gid=1456641429</a:t>
            </a:r>
            <a:endParaRPr lang="en-US" dirty="0">
              <a:solidFill>
                <a:schemeClr val="tx1"/>
              </a:solidFill>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5">
                  <a:extLst>
                    <a:ext uri="{A12FA001-AC4F-418D-AE19-62706E023703}">
                      <ahyp:hlinkClr xmlns:ahyp="http://schemas.microsoft.com/office/drawing/2018/hyperlinkcolor" val="tx"/>
                    </a:ext>
                  </a:extLst>
                </a:hlinkClick>
              </a:rPr>
              <a:t>https://libraries.vermont.gov/sites/libraries/files/Temp/Diversity%20Audit%20Checklist.pdf</a:t>
            </a:r>
            <a:endParaRPr lang="en-US" dirty="0">
              <a:solidFill>
                <a:schemeClr val="tx1"/>
              </a:solidFill>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6">
                  <a:extLst>
                    <a:ext uri="{A12FA001-AC4F-418D-AE19-62706E023703}">
                      <ahyp:hlinkClr xmlns:ahyp="http://schemas.microsoft.com/office/drawing/2018/hyperlinkcolor" val="tx"/>
                    </a:ext>
                  </a:extLst>
                </a:hlinkClick>
              </a:rPr>
              <a:t>https://www.literacyworldwide.org/docs/default-source/resource-documents/classroomlibraryequityaudit.pdf</a:t>
            </a:r>
            <a:endParaRPr lang="en-US" dirty="0">
              <a:solidFill>
                <a:schemeClr val="tx1"/>
              </a:solidFill>
              <a:effectLst/>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val="1861425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5A8D-A3A4-FD3A-BE31-95FCA5950AAA}"/>
              </a:ext>
            </a:extLst>
          </p:cNvPr>
          <p:cNvSpPr>
            <a:spLocks noGrp="1"/>
          </p:cNvSpPr>
          <p:nvPr>
            <p:ph type="title"/>
          </p:nvPr>
        </p:nvSpPr>
        <p:spPr>
          <a:xfrm>
            <a:off x="1556900" y="561827"/>
            <a:ext cx="6616800" cy="699900"/>
          </a:xfrm>
        </p:spPr>
        <p:txBody>
          <a:bodyPr/>
          <a:lstStyle/>
          <a:p>
            <a:pPr algn="ctr"/>
            <a:r>
              <a:rPr lang="en-US" dirty="0"/>
              <a:t>4. Analyze</a:t>
            </a:r>
          </a:p>
        </p:txBody>
      </p:sp>
      <p:sp>
        <p:nvSpPr>
          <p:cNvPr id="3" name="Slide Number Placeholder 2">
            <a:extLst>
              <a:ext uri="{FF2B5EF4-FFF2-40B4-BE49-F238E27FC236}">
                <a16:creationId xmlns:a16="http://schemas.microsoft.com/office/drawing/2014/main" id="{58E85F9E-67BD-0C84-F046-502E735C96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4" name="TextBox 3">
            <a:extLst>
              <a:ext uri="{FF2B5EF4-FFF2-40B4-BE49-F238E27FC236}">
                <a16:creationId xmlns:a16="http://schemas.microsoft.com/office/drawing/2014/main" id="{8523739D-24AB-2D57-C963-0F880CEDEDFA}"/>
              </a:ext>
            </a:extLst>
          </p:cNvPr>
          <p:cNvSpPr txBox="1"/>
          <p:nvPr/>
        </p:nvSpPr>
        <p:spPr>
          <a:xfrm>
            <a:off x="1556900" y="1579381"/>
            <a:ext cx="6705600" cy="1903598"/>
          </a:xfrm>
          <a:prstGeom prst="rect">
            <a:avLst/>
          </a:prstGeom>
          <a:noFill/>
        </p:spPr>
        <p:txBody>
          <a:bodyPr wrap="square" rtlCol="0">
            <a:spAutoFit/>
          </a:bodyPr>
          <a:lstStyle/>
          <a:p>
            <a:pPr marL="285750" marR="0" indent="-285750">
              <a:lnSpc>
                <a:spcPct val="107000"/>
              </a:lnSpc>
              <a:spcBef>
                <a:spcPts val="0"/>
              </a:spcBef>
              <a:spcAft>
                <a:spcPts val="800"/>
              </a:spcAft>
              <a:buFont typeface="Wingdings" panose="05000000000000000000" pitchFamily="2" charset="2"/>
              <a:buChar char="v"/>
            </a:pPr>
            <a:r>
              <a:rPr lang="en-US" sz="1800" dirty="0">
                <a:effectLst/>
                <a:latin typeface="Tinos" panose="020B0604020202020204" charset="0"/>
                <a:ea typeface="Tinos" panose="020B0604020202020204" charset="0"/>
                <a:cs typeface="Tinos" panose="020B0604020202020204" charset="0"/>
              </a:rPr>
              <a:t>Did you answer your original questions(s)?</a:t>
            </a:r>
          </a:p>
          <a:p>
            <a:pPr marL="285750" marR="0" indent="-285750">
              <a:lnSpc>
                <a:spcPct val="107000"/>
              </a:lnSpc>
              <a:spcBef>
                <a:spcPts val="0"/>
              </a:spcBef>
              <a:spcAft>
                <a:spcPts val="800"/>
              </a:spcAft>
              <a:buFont typeface="Wingdings" panose="05000000000000000000" pitchFamily="2" charset="2"/>
              <a:buChar char="v"/>
            </a:pPr>
            <a:r>
              <a:rPr lang="en-US" sz="1800" dirty="0">
                <a:latin typeface="Tinos" panose="020B0604020202020204" charset="0"/>
                <a:ea typeface="Tinos" panose="020B0604020202020204" charset="0"/>
                <a:cs typeface="Tinos" panose="020B0604020202020204" charset="0"/>
              </a:rPr>
              <a:t>Is it better or worse than you expected?</a:t>
            </a:r>
          </a:p>
          <a:p>
            <a:pPr marL="285750" marR="0" indent="-285750">
              <a:lnSpc>
                <a:spcPct val="107000"/>
              </a:lnSpc>
              <a:spcBef>
                <a:spcPts val="0"/>
              </a:spcBef>
              <a:spcAft>
                <a:spcPts val="800"/>
              </a:spcAft>
              <a:buFont typeface="Wingdings" panose="05000000000000000000" pitchFamily="2" charset="2"/>
              <a:buChar char="v"/>
            </a:pPr>
            <a:r>
              <a:rPr lang="en-US" sz="1800" dirty="0">
                <a:latin typeface="Tinos" panose="020B0604020202020204" charset="0"/>
                <a:ea typeface="Tinos" panose="020B0604020202020204" charset="0"/>
                <a:cs typeface="Tinos" panose="020B0604020202020204" charset="0"/>
              </a:rPr>
              <a:t>Did you identify any gaps?</a:t>
            </a:r>
          </a:p>
          <a:p>
            <a:pPr marL="285750" marR="0" indent="-285750">
              <a:lnSpc>
                <a:spcPct val="107000"/>
              </a:lnSpc>
              <a:spcBef>
                <a:spcPts val="0"/>
              </a:spcBef>
              <a:spcAft>
                <a:spcPts val="800"/>
              </a:spcAft>
              <a:buFont typeface="Wingdings" panose="05000000000000000000" pitchFamily="2" charset="2"/>
              <a:buChar char="v"/>
            </a:pPr>
            <a:r>
              <a:rPr lang="en-US" sz="1800" dirty="0">
                <a:latin typeface="Tinos" panose="020B0604020202020204" charset="0"/>
                <a:ea typeface="Tinos" panose="020B0604020202020204" charset="0"/>
                <a:cs typeface="Tinos" panose="020B0604020202020204" charset="0"/>
              </a:rPr>
              <a:t>How does it stack up against any related demographic data?</a:t>
            </a:r>
            <a:r>
              <a:rPr lang="en-US" sz="1800" dirty="0">
                <a:effectLst/>
                <a:latin typeface="Tinos" panose="020B0604020202020204" charset="0"/>
                <a:ea typeface="Tinos" panose="020B0604020202020204" charset="0"/>
                <a:cs typeface="Tinos" panose="020B0604020202020204" charset="0"/>
              </a:rPr>
              <a:t> </a:t>
            </a:r>
          </a:p>
          <a:p>
            <a:endParaRPr lang="en-US" dirty="0"/>
          </a:p>
        </p:txBody>
      </p:sp>
    </p:spTree>
    <p:extLst>
      <p:ext uri="{BB962C8B-B14F-4D97-AF65-F5344CB8AC3E}">
        <p14:creationId xmlns:p14="http://schemas.microsoft.com/office/powerpoint/2010/main" val="1248591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5A8D-A3A4-FD3A-BE31-95FCA5950AAA}"/>
              </a:ext>
            </a:extLst>
          </p:cNvPr>
          <p:cNvSpPr>
            <a:spLocks noGrp="1"/>
          </p:cNvSpPr>
          <p:nvPr>
            <p:ph type="title"/>
          </p:nvPr>
        </p:nvSpPr>
        <p:spPr>
          <a:xfrm>
            <a:off x="1556900" y="561827"/>
            <a:ext cx="6616800" cy="699900"/>
          </a:xfrm>
        </p:spPr>
        <p:txBody>
          <a:bodyPr/>
          <a:lstStyle/>
          <a:p>
            <a:pPr algn="ctr"/>
            <a:r>
              <a:rPr lang="en-US" dirty="0"/>
              <a:t>5. Act</a:t>
            </a:r>
          </a:p>
        </p:txBody>
      </p:sp>
      <p:sp>
        <p:nvSpPr>
          <p:cNvPr id="3" name="Slide Number Placeholder 2">
            <a:extLst>
              <a:ext uri="{FF2B5EF4-FFF2-40B4-BE49-F238E27FC236}">
                <a16:creationId xmlns:a16="http://schemas.microsoft.com/office/drawing/2014/main" id="{58E85F9E-67BD-0C84-F046-502E735C96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4" name="TextBox 3">
            <a:extLst>
              <a:ext uri="{FF2B5EF4-FFF2-40B4-BE49-F238E27FC236}">
                <a16:creationId xmlns:a16="http://schemas.microsoft.com/office/drawing/2014/main" id="{8523739D-24AB-2D57-C963-0F880CEDEDFA}"/>
              </a:ext>
            </a:extLst>
          </p:cNvPr>
          <p:cNvSpPr txBox="1"/>
          <p:nvPr/>
        </p:nvSpPr>
        <p:spPr>
          <a:xfrm>
            <a:off x="1556900" y="1552487"/>
            <a:ext cx="6705600" cy="2701509"/>
          </a:xfrm>
          <a:prstGeom prst="rect">
            <a:avLst/>
          </a:prstGeom>
          <a:noFill/>
        </p:spPr>
        <p:txBody>
          <a:bodyPr wrap="square" rtlCol="0">
            <a:spAutoFit/>
          </a:bodyPr>
          <a:lstStyle/>
          <a:p>
            <a:pPr marL="285750" indent="-285750">
              <a:lnSpc>
                <a:spcPct val="107000"/>
              </a:lnSpc>
              <a:spcAft>
                <a:spcPts val="800"/>
              </a:spcAft>
              <a:buFont typeface="Wingdings" panose="05000000000000000000" pitchFamily="2" charset="2"/>
              <a:buChar char="v"/>
            </a:pPr>
            <a:r>
              <a:rPr lang="en-US" sz="1800" dirty="0">
                <a:latin typeface="Tinos" panose="020B0604020202020204" charset="0"/>
                <a:ea typeface="Tinos" panose="020B0604020202020204" charset="0"/>
                <a:cs typeface="Tinos" panose="020B0604020202020204" charset="0"/>
              </a:rPr>
              <a:t>Visual representations (charts and graphs)</a:t>
            </a:r>
            <a:endParaRPr lang="en-US" sz="1800" dirty="0">
              <a:effectLst/>
              <a:latin typeface="Tinos" panose="020B0604020202020204" charset="0"/>
              <a:ea typeface="Tinos" panose="020B0604020202020204" charset="0"/>
              <a:cs typeface="Tinos" panose="020B0604020202020204" charset="0"/>
            </a:endParaRPr>
          </a:p>
          <a:p>
            <a:pPr marL="285750" marR="0" indent="-285750">
              <a:lnSpc>
                <a:spcPct val="107000"/>
              </a:lnSpc>
              <a:spcBef>
                <a:spcPts val="0"/>
              </a:spcBef>
              <a:spcAft>
                <a:spcPts val="800"/>
              </a:spcAft>
              <a:buFont typeface="Wingdings" panose="05000000000000000000" pitchFamily="2" charset="2"/>
              <a:buChar char="v"/>
            </a:pPr>
            <a:r>
              <a:rPr lang="en-US" sz="1800" dirty="0">
                <a:effectLst/>
                <a:latin typeface="Tinos" panose="020B0604020202020204" charset="0"/>
                <a:ea typeface="Tinos" panose="020B0604020202020204" charset="0"/>
                <a:cs typeface="Tinos" panose="020B0604020202020204" charset="0"/>
              </a:rPr>
              <a:t>Compile a report (basic to fancy)</a:t>
            </a:r>
          </a:p>
          <a:p>
            <a:pPr marL="285750" indent="-285750">
              <a:lnSpc>
                <a:spcPct val="107000"/>
              </a:lnSpc>
              <a:spcAft>
                <a:spcPts val="800"/>
              </a:spcAft>
              <a:buFont typeface="Wingdings" panose="05000000000000000000" pitchFamily="2" charset="2"/>
              <a:buChar char="v"/>
            </a:pPr>
            <a:r>
              <a:rPr lang="en-US" sz="1800" dirty="0">
                <a:effectLst/>
                <a:latin typeface="Tinos" panose="020B0604020202020204" charset="0"/>
                <a:ea typeface="Tinos" panose="020B0604020202020204" charset="0"/>
                <a:cs typeface="Tinos" panose="020B0604020202020204" charset="0"/>
              </a:rPr>
              <a:t>Make purchases to address gaps</a:t>
            </a:r>
          </a:p>
          <a:p>
            <a:pPr marL="285750" marR="0" indent="-285750">
              <a:lnSpc>
                <a:spcPct val="107000"/>
              </a:lnSpc>
              <a:spcBef>
                <a:spcPts val="0"/>
              </a:spcBef>
              <a:spcAft>
                <a:spcPts val="800"/>
              </a:spcAft>
              <a:buFont typeface="Wingdings" panose="05000000000000000000" pitchFamily="2" charset="2"/>
              <a:buChar char="v"/>
            </a:pPr>
            <a:r>
              <a:rPr lang="en-US" sz="1800" dirty="0">
                <a:effectLst/>
                <a:latin typeface="Tinos" panose="020B0604020202020204" charset="0"/>
                <a:ea typeface="Tinos" panose="020B0604020202020204" charset="0"/>
                <a:cs typeface="Tinos" panose="020B0604020202020204" charset="0"/>
              </a:rPr>
              <a:t>Set goals and target </a:t>
            </a:r>
          </a:p>
          <a:p>
            <a:pPr marL="285750" marR="0" indent="-285750">
              <a:lnSpc>
                <a:spcPct val="107000"/>
              </a:lnSpc>
              <a:spcBef>
                <a:spcPts val="0"/>
              </a:spcBef>
              <a:spcAft>
                <a:spcPts val="800"/>
              </a:spcAft>
              <a:buFont typeface="Wingdings" panose="05000000000000000000" pitchFamily="2" charset="2"/>
              <a:buChar char="v"/>
            </a:pPr>
            <a:r>
              <a:rPr lang="en-US" sz="1800" dirty="0">
                <a:latin typeface="Tinos" panose="020B0604020202020204" charset="0"/>
                <a:ea typeface="Tinos" panose="020B0604020202020204" charset="0"/>
                <a:cs typeface="Tinos" panose="020B0604020202020204" charset="0"/>
              </a:rPr>
              <a:t>Tweak your process for future cycles</a:t>
            </a:r>
          </a:p>
          <a:p>
            <a:pPr marL="285750" marR="0" indent="-285750">
              <a:lnSpc>
                <a:spcPct val="107000"/>
              </a:lnSpc>
              <a:spcBef>
                <a:spcPts val="0"/>
              </a:spcBef>
              <a:spcAft>
                <a:spcPts val="800"/>
              </a:spcAft>
              <a:buFont typeface="Wingdings" panose="05000000000000000000" pitchFamily="2" charset="2"/>
              <a:buChar char="v"/>
            </a:pPr>
            <a:r>
              <a:rPr lang="en-US" sz="1800" dirty="0">
                <a:effectLst/>
                <a:latin typeface="Tinos" panose="020B0604020202020204" charset="0"/>
                <a:ea typeface="Tinos" panose="020B0604020202020204" charset="0"/>
                <a:cs typeface="Tinos" panose="020B0604020202020204" charset="0"/>
              </a:rPr>
              <a:t>Rinse and repeat</a:t>
            </a:r>
          </a:p>
          <a:p>
            <a:endParaRPr lang="en-US" dirty="0"/>
          </a:p>
        </p:txBody>
      </p:sp>
    </p:spTree>
    <p:extLst>
      <p:ext uri="{BB962C8B-B14F-4D97-AF65-F5344CB8AC3E}">
        <p14:creationId xmlns:p14="http://schemas.microsoft.com/office/powerpoint/2010/main" val="1798696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556900" y="603701"/>
            <a:ext cx="6616800" cy="699900"/>
          </a:xfrm>
        </p:spPr>
        <p:txBody>
          <a:bodyPr/>
          <a:lstStyle/>
          <a:p>
            <a:pPr algn="ctr"/>
            <a:r>
              <a:rPr lang="en-US" dirty="0">
                <a:latin typeface="Oswald" pitchFamily="2" charset="0"/>
              </a:rPr>
              <a:t>How-To Resources</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9365" y="1541929"/>
            <a:ext cx="6796093" cy="2462213"/>
          </a:xfrm>
          <a:prstGeom prst="rect">
            <a:avLst/>
          </a:prstGeom>
          <a:noFill/>
        </p:spPr>
        <p:txBody>
          <a:bodyPr wrap="square" rtlCol="0">
            <a:spAutoFit/>
          </a:bodyPr>
          <a:lstStyle/>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2">
                  <a:extLst>
                    <a:ext uri="{A12FA001-AC4F-418D-AE19-62706E023703}">
                      <ahyp:hlinkClr xmlns:ahyp="http://schemas.microsoft.com/office/drawing/2018/hyperlinkcolor" val="tx"/>
                    </a:ext>
                  </a:extLst>
                </a:hlinkClick>
              </a:rPr>
              <a:t>https://teenlibrariantoolbox.com/wp-content/uploads/2017/11/Diversity-Audit-Outline-2017-with-Sources.pdf</a:t>
            </a:r>
            <a:endParaRPr lang="en-US" u="sng" dirty="0">
              <a:solidFill>
                <a:schemeClr val="tx1"/>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3">
                  <a:extLst>
                    <a:ext uri="{A12FA001-AC4F-418D-AE19-62706E023703}">
                      <ahyp:hlinkClr xmlns:ahyp="http://schemas.microsoft.com/office/drawing/2018/hyperlinkcolor" val="tx"/>
                    </a:ext>
                  </a:extLst>
                </a:hlinkClick>
              </a:rPr>
              <a:t>https://teenlibrariantoolbox.com/2017/11/02/doing-a-ya-collection-diversity-audit-part-2/</a:t>
            </a:r>
            <a:endParaRPr lang="en-US" u="sng" dirty="0">
              <a:solidFill>
                <a:schemeClr val="tx1"/>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4">
                  <a:extLst>
                    <a:ext uri="{A12FA001-AC4F-418D-AE19-62706E023703}">
                      <ahyp:hlinkClr xmlns:ahyp="http://schemas.microsoft.com/office/drawing/2018/hyperlinkcolor" val="tx"/>
                    </a:ext>
                  </a:extLst>
                </a:hlinkClick>
              </a:rPr>
              <a:t>https://dontyoushushme.com/2020/06/15/diversity-audit-a-practical-guide/</a:t>
            </a:r>
            <a:endParaRPr lang="en-US" u="sng" dirty="0">
              <a:solidFill>
                <a:schemeClr val="tx1"/>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rPr>
              <a:t>https://www.libraryjournal.com/story/Counting-the-Collection-Conducting-a-Diversity-Audit-of-Adult-Biographies</a:t>
            </a:r>
          </a:p>
          <a:p>
            <a:pPr marL="285750" indent="-285750">
              <a:buFont typeface="Wingdings" panose="05000000000000000000" pitchFamily="2" charset="2"/>
              <a:buChar char="v"/>
            </a:pPr>
            <a:endParaRPr lang="en-US" u="sng" dirty="0">
              <a:solidFill>
                <a:srgbClr val="25212A"/>
              </a:solidFill>
              <a:effectLst/>
              <a:latin typeface="Tinos" panose="020B0604020202020204" charset="0"/>
              <a:ea typeface="Tinos" panose="020B0604020202020204" charset="0"/>
              <a:cs typeface="Tinos" panose="020B0604020202020204" charset="0"/>
              <a:hlinkClick r:id="rId5">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5">
                  <a:extLst>
                    <a:ext uri="{A12FA001-AC4F-418D-AE19-62706E023703}">
                      <ahyp:hlinkClr xmlns:ahyp="http://schemas.microsoft.com/office/drawing/2018/hyperlinkcolor" val="tx"/>
                    </a:ext>
                  </a:extLst>
                </a:hlinkClick>
              </a:rPr>
              <a:t>https://libguides.ctstatelibrary.org/dld/children/inclusivecollections</a:t>
            </a:r>
            <a:r>
              <a:rPr lang="en-US" dirty="0">
                <a:solidFill>
                  <a:schemeClr val="tx1"/>
                </a:solidFill>
                <a:effectLst/>
                <a:latin typeface="Tinos" panose="020B0604020202020204" charset="0"/>
                <a:ea typeface="Tinos" panose="020B0604020202020204" charset="0"/>
                <a:cs typeface="Tinos" panose="020B0604020202020204" charset="0"/>
              </a:rPr>
              <a:t> </a:t>
            </a:r>
          </a:p>
          <a:p>
            <a:pPr marL="285750" indent="-285750">
              <a:buFont typeface="Wingdings" panose="05000000000000000000" pitchFamily="2" charset="2"/>
              <a:buChar char="v"/>
            </a:pPr>
            <a:r>
              <a:rPr lang="en-US" u="sng" dirty="0">
                <a:solidFill>
                  <a:schemeClr val="tx1"/>
                </a:solidFill>
                <a:effectLst/>
                <a:latin typeface="Tinos" panose="020B0604020202020204" charset="0"/>
                <a:ea typeface="Tinos" panose="020B0604020202020204" charset="0"/>
                <a:cs typeface="Tinos" panose="020B0604020202020204" charset="0"/>
                <a:hlinkClick r:id="rId6">
                  <a:extLst>
                    <a:ext uri="{A12FA001-AC4F-418D-AE19-62706E023703}">
                      <ahyp:hlinkClr xmlns:ahyp="http://schemas.microsoft.com/office/drawing/2018/hyperlinkcolor" val="tx"/>
                    </a:ext>
                  </a:extLst>
                </a:hlinkClick>
              </a:rPr>
              <a:t>https://cod-lis.libguides.com/c.php?g=1144450&amp;p=8354287</a:t>
            </a:r>
            <a:endParaRPr lang="en-US" dirty="0">
              <a:solidFill>
                <a:schemeClr val="tx1"/>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09136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556900" y="603701"/>
            <a:ext cx="6616800" cy="699900"/>
          </a:xfrm>
        </p:spPr>
        <p:txBody>
          <a:bodyPr/>
          <a:lstStyle/>
          <a:p>
            <a:pPr algn="ctr"/>
            <a:r>
              <a:rPr lang="en-US" dirty="0">
                <a:latin typeface="Oswald" pitchFamily="2" charset="0"/>
              </a:rPr>
              <a:t>Takeaways</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9365" y="1541929"/>
            <a:ext cx="6796093" cy="2985433"/>
          </a:xfrm>
          <a:prstGeom prst="rect">
            <a:avLst/>
          </a:prstGeom>
          <a:noFill/>
        </p:spPr>
        <p:txBody>
          <a:bodyPr wrap="square" rtlCol="0">
            <a:spAutoFit/>
          </a:bodyPr>
          <a:lstStyle/>
          <a:p>
            <a:pPr marL="285750" indent="-285750">
              <a:buFont typeface="Wingdings" panose="05000000000000000000" pitchFamily="2" charset="2"/>
              <a:buChar char="v"/>
            </a:pPr>
            <a:r>
              <a:rPr lang="en-US" sz="1600" b="0" i="0" u="none" strike="noStrike" dirty="0">
                <a:solidFill>
                  <a:schemeClr val="tx1"/>
                </a:solidFill>
                <a:effectLst/>
                <a:latin typeface="Tinos" panose="020B0604020202020204" charset="0"/>
                <a:ea typeface="Tinos" panose="020B0604020202020204" charset="0"/>
                <a:cs typeface="Tinos" panose="020B0604020202020204" charset="0"/>
              </a:rPr>
              <a:t>no single method is “right” or comprehensive</a:t>
            </a:r>
          </a:p>
          <a:p>
            <a:pPr marL="285750" indent="-285750">
              <a:buFont typeface="Wingdings" panose="05000000000000000000" pitchFamily="2" charset="2"/>
              <a:buChar char="v"/>
            </a:pPr>
            <a:r>
              <a:rPr lang="en-US" sz="1600" b="0" i="0" u="none" strike="noStrike" dirty="0">
                <a:solidFill>
                  <a:srgbClr val="000000"/>
                </a:solidFill>
                <a:effectLst/>
                <a:latin typeface="Tinos" panose="020B0604020202020204" charset="0"/>
                <a:ea typeface="Tinos" panose="020B0604020202020204" charset="0"/>
                <a:cs typeface="Tinos" panose="020B0604020202020204" charset="0"/>
              </a:rPr>
              <a:t>mixed methods approach is recommended if doable</a:t>
            </a:r>
            <a:endParaRPr lang="en-US" sz="1600" b="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600" b="0" i="0" u="none" strike="noStrike" dirty="0">
                <a:solidFill>
                  <a:srgbClr val="000000"/>
                </a:solidFill>
                <a:effectLst/>
                <a:latin typeface="Tinos" panose="020B0604020202020204" charset="0"/>
                <a:ea typeface="Tinos" panose="020B0604020202020204" charset="0"/>
                <a:cs typeface="Tinos" panose="020B0604020202020204" charset="0"/>
              </a:rPr>
              <a:t>it won’t be perfect – but some data is always better than no data</a:t>
            </a:r>
            <a:endParaRPr lang="en-US" sz="1600" b="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600" b="0" i="0" u="none" strike="noStrike" dirty="0">
                <a:solidFill>
                  <a:srgbClr val="000000"/>
                </a:solidFill>
                <a:effectLst/>
                <a:latin typeface="Tinos" panose="020B0604020202020204" charset="0"/>
                <a:ea typeface="Tinos" panose="020B0604020202020204" charset="0"/>
                <a:cs typeface="Tinos" panose="020B0604020202020204" charset="0"/>
              </a:rPr>
              <a:t>every little bit helps and lays the groundwork for future success</a:t>
            </a:r>
          </a:p>
          <a:p>
            <a:pPr marL="285750" indent="-285750">
              <a:buFont typeface="Wingdings" panose="05000000000000000000" pitchFamily="2" charset="2"/>
              <a:buChar char="v"/>
            </a:pPr>
            <a:r>
              <a:rPr lang="en-US" sz="1600" dirty="0">
                <a:latin typeface="Tinos" panose="020B0604020202020204" charset="0"/>
                <a:ea typeface="Tinos" panose="020B0604020202020204" charset="0"/>
                <a:cs typeface="Tinos" panose="020B0604020202020204" charset="0"/>
              </a:rPr>
              <a:t>don’t let the perfect be the enemy of the good (be kind to yourself)</a:t>
            </a:r>
          </a:p>
          <a:p>
            <a:pPr marL="285750" indent="-285750">
              <a:buFont typeface="Wingdings" panose="05000000000000000000" pitchFamily="2" charset="2"/>
              <a:buChar char="v"/>
            </a:pPr>
            <a:r>
              <a:rPr lang="en-US" sz="1600" b="0" i="0" u="none" strike="noStrike" dirty="0">
                <a:solidFill>
                  <a:srgbClr val="000000"/>
                </a:solidFill>
                <a:effectLst/>
                <a:latin typeface="Tinos" panose="020B0604020202020204" charset="0"/>
                <a:ea typeface="Tinos" panose="020B0604020202020204" charset="0"/>
                <a:cs typeface="Tinos" panose="020B0604020202020204" charset="0"/>
              </a:rPr>
              <a:t>see what works and what doesn’t, and tweak as you go </a:t>
            </a:r>
            <a:endParaRPr lang="en-US" sz="800" b="0" i="0" u="none" strike="noStrike" dirty="0">
              <a:solidFill>
                <a:schemeClr val="tx1"/>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endParaRPr lang="en-US" sz="1600" b="0" i="0" u="none" strike="noStrike" dirty="0">
              <a:solidFill>
                <a:schemeClr val="tx1"/>
              </a:solidFill>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600" dirty="0">
                <a:solidFill>
                  <a:schemeClr val="tx1"/>
                </a:solidFill>
                <a:latin typeface="Tinos" panose="020B0604020202020204" charset="0"/>
                <a:ea typeface="Tinos" panose="020B0604020202020204" charset="0"/>
                <a:cs typeface="Tinos" panose="020B0604020202020204" charset="0"/>
              </a:rPr>
              <a:t>maintain awareness of </a:t>
            </a:r>
            <a:r>
              <a:rPr lang="en-US" sz="1600" b="0" i="0" u="none" strike="noStrike" dirty="0">
                <a:solidFill>
                  <a:schemeClr val="tx1"/>
                </a:solidFill>
                <a:effectLst/>
                <a:latin typeface="Tinos" panose="020B0604020202020204" charset="0"/>
                <a:ea typeface="Tinos" panose="020B0604020202020204" charset="0"/>
                <a:cs typeface="Tinos" panose="020B0604020202020204" charset="0"/>
              </a:rPr>
              <a:t>intersectionality and interdisciplinarity</a:t>
            </a:r>
            <a:endParaRPr lang="en-US" sz="1600" dirty="0">
              <a:solidFill>
                <a:schemeClr val="tx1"/>
              </a:solidFill>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sz="1600" b="0" i="0" u="none" strike="noStrike" dirty="0">
                <a:solidFill>
                  <a:schemeClr val="tx1"/>
                </a:solidFill>
                <a:effectLst/>
                <a:latin typeface="Tinos" panose="020B0604020202020204" charset="0"/>
                <a:ea typeface="Tinos" panose="020B0604020202020204" charset="0"/>
                <a:cs typeface="Tinos" panose="020B0604020202020204" charset="0"/>
              </a:rPr>
              <a:t>human fallibility - subject content and interpretation can be subjective</a:t>
            </a:r>
          </a:p>
          <a:p>
            <a:pPr marL="285750" indent="-285750">
              <a:buFont typeface="Wingdings" panose="05000000000000000000" pitchFamily="2" charset="2"/>
              <a:buChar char="v"/>
            </a:pPr>
            <a:r>
              <a:rPr lang="en-US" sz="1600" b="0" i="0" u="none" strike="noStrike" dirty="0">
                <a:solidFill>
                  <a:schemeClr val="tx1"/>
                </a:solidFill>
                <a:effectLst/>
                <a:latin typeface="Tinos" panose="020B0604020202020204" charset="0"/>
                <a:ea typeface="Tinos" panose="020B0604020202020204" charset="0"/>
                <a:cs typeface="Tinos" panose="020B0604020202020204" charset="0"/>
              </a:rPr>
              <a:t>but automated processes lack that human element</a:t>
            </a:r>
            <a:endParaRPr lang="en-US" sz="1600" dirty="0">
              <a:solidFill>
                <a:schemeClr val="tx1"/>
              </a:solidFill>
              <a:latin typeface="Tinos" panose="020B0604020202020204" charset="0"/>
              <a:ea typeface="Tinos" panose="020B0604020202020204" charset="0"/>
              <a:cs typeface="Tinos" panose="020B0604020202020204" charset="0"/>
            </a:endParaRPr>
          </a:p>
          <a:p>
            <a:br>
              <a:rPr lang="en-US" dirty="0">
                <a:latin typeface="Tinos" panose="020B0604020202020204" charset="0"/>
                <a:ea typeface="Tinos" panose="020B0604020202020204" charset="0"/>
                <a:cs typeface="Tinos" panose="020B0604020202020204" charset="0"/>
              </a:rPr>
            </a:br>
            <a:endParaRPr lang="en-US" dirty="0">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val="1423969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6" descr="photo-1434030216411-0b793f4b4173.jpg"/>
          <p:cNvPicPr preferRelativeResize="0"/>
          <p:nvPr/>
        </p:nvPicPr>
        <p:blipFill>
          <a:blip r:embed="rId3">
            <a:alphaModFix/>
          </a:blip>
          <a:stretch>
            <a:fillRect/>
          </a:stretch>
        </p:blipFill>
        <p:spPr>
          <a:xfrm>
            <a:off x="5037355" y="665700"/>
            <a:ext cx="2746500" cy="2746500"/>
          </a:xfrm>
          <a:prstGeom prst="ellipse">
            <a:avLst/>
          </a:prstGeom>
          <a:noFill/>
          <a:ln>
            <a:noFill/>
          </a:ln>
          <a:effectLst>
            <a:outerShdw blurRad="14288" dist="9525" dir="16200000" algn="bl" rotWithShape="0">
              <a:schemeClr val="dk1">
                <a:alpha val="50000"/>
              </a:schemeClr>
            </a:outerShdw>
          </a:effectLst>
        </p:spPr>
      </p:pic>
      <p:sp>
        <p:nvSpPr>
          <p:cNvPr id="271" name="Google Shape;271;p36"/>
          <p:cNvSpPr txBox="1">
            <a:spLocks noGrp="1"/>
          </p:cNvSpPr>
          <p:nvPr>
            <p:ph type="ctrTitle" idx="4294967295"/>
          </p:nvPr>
        </p:nvSpPr>
        <p:spPr>
          <a:xfrm>
            <a:off x="1087500" y="453797"/>
            <a:ext cx="32343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chemeClr val="accent6"/>
                </a:solidFill>
                <a:latin typeface="Bookman Old Style" panose="02050604050505020204" pitchFamily="18" charset="0"/>
              </a:rPr>
              <a:t>THANKS!</a:t>
            </a:r>
            <a:endParaRPr sz="4000" dirty="0">
              <a:solidFill>
                <a:schemeClr val="accent6"/>
              </a:solidFill>
              <a:latin typeface="Bookman Old Style" panose="02050604050505020204" pitchFamily="18" charset="0"/>
            </a:endParaRPr>
          </a:p>
        </p:txBody>
      </p:sp>
      <p:sp>
        <p:nvSpPr>
          <p:cNvPr id="272" name="Google Shape;272;p36"/>
          <p:cNvSpPr txBox="1">
            <a:spLocks noGrp="1"/>
          </p:cNvSpPr>
          <p:nvPr>
            <p:ph type="subTitle" idx="4294967295"/>
          </p:nvPr>
        </p:nvSpPr>
        <p:spPr>
          <a:xfrm>
            <a:off x="1087500" y="1731299"/>
            <a:ext cx="4434759" cy="1989053"/>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t" anchorCtr="0">
            <a:noAutofit/>
          </a:bodyPr>
          <a:lstStyle/>
          <a:p>
            <a:pPr marL="0" lvl="0" indent="0" algn="l" rtl="0">
              <a:spcBef>
                <a:spcPts val="600"/>
              </a:spcBef>
              <a:spcAft>
                <a:spcPts val="0"/>
              </a:spcAft>
              <a:buNone/>
            </a:pPr>
            <a:r>
              <a:rPr lang="en" sz="1800" b="1" dirty="0">
                <a:solidFill>
                  <a:schemeClr val="accent6"/>
                </a:solidFill>
                <a:latin typeface="Bookman Old Style" panose="02050604050505020204" pitchFamily="18" charset="0"/>
              </a:rPr>
              <a:t>Questions:</a:t>
            </a:r>
            <a:endParaRPr sz="1800" b="1" dirty="0">
              <a:solidFill>
                <a:schemeClr val="accent6"/>
              </a:solidFill>
              <a:latin typeface="Bookman Old Style" panose="02050604050505020204" pitchFamily="18" charset="0"/>
            </a:endParaRPr>
          </a:p>
          <a:p>
            <a:pPr marL="0" lvl="0" indent="0" algn="l" rtl="0">
              <a:spcBef>
                <a:spcPts val="600"/>
              </a:spcBef>
              <a:spcAft>
                <a:spcPts val="0"/>
              </a:spcAft>
              <a:buClr>
                <a:schemeClr val="dk1"/>
              </a:buClr>
              <a:buSzPts val="1100"/>
              <a:buFont typeface="Arial"/>
              <a:buNone/>
            </a:pPr>
            <a:r>
              <a:rPr lang="en" sz="1800" dirty="0">
                <a:solidFill>
                  <a:schemeClr val="accent6"/>
                </a:solidFill>
                <a:latin typeface="Bookman Old Style" panose="02050604050505020204" pitchFamily="18" charset="0"/>
              </a:rPr>
              <a:t>Melissa Gonzalez</a:t>
            </a:r>
          </a:p>
          <a:p>
            <a:pPr marL="0" lvl="0" indent="0" algn="l" rtl="0">
              <a:spcBef>
                <a:spcPts val="600"/>
              </a:spcBef>
              <a:spcAft>
                <a:spcPts val="0"/>
              </a:spcAft>
              <a:buClr>
                <a:schemeClr val="dk1"/>
              </a:buClr>
              <a:buSzPts val="1100"/>
              <a:buFont typeface="Arial"/>
              <a:buNone/>
            </a:pPr>
            <a:r>
              <a:rPr lang="en" sz="1800" dirty="0">
                <a:solidFill>
                  <a:schemeClr val="accent6"/>
                </a:solidFill>
                <a:latin typeface="Bookman Old Style" panose="02050604050505020204" pitchFamily="18" charset="0"/>
              </a:rPr>
              <a:t>mgonzalez@uwf.edu</a:t>
            </a:r>
          </a:p>
          <a:p>
            <a:pPr marL="0" lvl="0" indent="0" algn="l" rtl="0">
              <a:spcBef>
                <a:spcPts val="600"/>
              </a:spcBef>
              <a:spcAft>
                <a:spcPts val="0"/>
              </a:spcAft>
              <a:buClr>
                <a:schemeClr val="dk1"/>
              </a:buClr>
              <a:buSzPts val="1100"/>
              <a:buFont typeface="Arial"/>
              <a:buNone/>
            </a:pPr>
            <a:r>
              <a:rPr lang="en-US" sz="1800" dirty="0">
                <a:solidFill>
                  <a:schemeClr val="accent6"/>
                </a:solidFill>
                <a:latin typeface="Bookman Old Style" panose="02050604050505020204" pitchFamily="18" charset="0"/>
              </a:rPr>
              <a:t>Project site: https://libguides.uwf.edu/divassess</a:t>
            </a:r>
            <a:endParaRPr sz="1800" dirty="0">
              <a:solidFill>
                <a:schemeClr val="accent6"/>
              </a:solidFill>
              <a:latin typeface="Bookman Old Style" panose="02050604050505020204" pitchFamily="18" charset="0"/>
            </a:endParaRPr>
          </a:p>
        </p:txBody>
      </p:sp>
      <p:sp>
        <p:nvSpPr>
          <p:cNvPr id="2" name="TextBox 1">
            <a:extLst>
              <a:ext uri="{FF2B5EF4-FFF2-40B4-BE49-F238E27FC236}">
                <a16:creationId xmlns:a16="http://schemas.microsoft.com/office/drawing/2014/main" id="{8320ED8C-4F07-616F-23BB-F8A63D92BB5A}"/>
              </a:ext>
            </a:extLst>
          </p:cNvPr>
          <p:cNvSpPr txBox="1"/>
          <p:nvPr/>
        </p:nvSpPr>
        <p:spPr>
          <a:xfrm>
            <a:off x="4778188" y="4150659"/>
            <a:ext cx="3514165" cy="307777"/>
          </a:xfrm>
          <a:prstGeom prst="rect">
            <a:avLst/>
          </a:prstGeom>
          <a:noFill/>
        </p:spPr>
        <p:txBody>
          <a:bodyPr wrap="square" rtlCol="0">
            <a:spAutoFit/>
          </a:bodyPr>
          <a:lstStyle/>
          <a:p>
            <a:r>
              <a:rPr lang="en-US" dirty="0">
                <a:solidFill>
                  <a:schemeClr val="accent6"/>
                </a:solidFill>
                <a:latin typeface="Tinos" panose="020B0604020202020204" charset="0"/>
                <a:ea typeface="Tinos" panose="020B0604020202020204" charset="0"/>
                <a:cs typeface="Tinos" panose="020B0604020202020204" charset="0"/>
              </a:rPr>
              <a:t>Credit: slide template by </a:t>
            </a:r>
            <a:r>
              <a:rPr lang="en-US" dirty="0" err="1">
                <a:solidFill>
                  <a:schemeClr val="accent6"/>
                </a:solidFill>
                <a:latin typeface="Tinos" panose="020B0604020202020204" charset="0"/>
                <a:ea typeface="Tinos" panose="020B0604020202020204" charset="0"/>
                <a:cs typeface="Tinos" panose="020B0604020202020204" charset="0"/>
                <a:hlinkClick r:id="rId4">
                  <a:extLst>
                    <a:ext uri="{A12FA001-AC4F-418D-AE19-62706E023703}">
                      <ahyp:hlinkClr xmlns:ahyp="http://schemas.microsoft.com/office/drawing/2018/hyperlinkcolor" val="tx"/>
                    </a:ext>
                  </a:extLst>
                </a:hlinkClick>
              </a:rPr>
              <a:t>SlidesCarnival</a:t>
            </a:r>
            <a:r>
              <a:rPr lang="en-US" dirty="0">
                <a:solidFill>
                  <a:schemeClr val="accent6"/>
                </a:solidFill>
                <a:latin typeface="Tinos" panose="020B0604020202020204" charset="0"/>
                <a:ea typeface="Tinos" panose="020B0604020202020204" charset="0"/>
                <a:cs typeface="Tinos" panose="020B060402020202020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787B-ED25-4396-ACD6-5D0D165AE5EF}"/>
              </a:ext>
            </a:extLst>
          </p:cNvPr>
          <p:cNvSpPr>
            <a:spLocks noGrp="1"/>
          </p:cNvSpPr>
          <p:nvPr>
            <p:ph type="title"/>
          </p:nvPr>
        </p:nvSpPr>
        <p:spPr>
          <a:xfrm>
            <a:off x="1556175" y="606262"/>
            <a:ext cx="6616800" cy="699900"/>
          </a:xfrm>
        </p:spPr>
        <p:txBody>
          <a:bodyPr/>
          <a:lstStyle/>
          <a:p>
            <a:pPr algn="ctr"/>
            <a:r>
              <a:rPr lang="en-US" dirty="0">
                <a:latin typeface="Oswald" pitchFamily="2" charset="0"/>
              </a:rPr>
              <a:t>Audit v. Analysis</a:t>
            </a:r>
          </a:p>
        </p:txBody>
      </p:sp>
      <p:sp>
        <p:nvSpPr>
          <p:cNvPr id="3" name="Text Placeholder 2">
            <a:extLst>
              <a:ext uri="{FF2B5EF4-FFF2-40B4-BE49-F238E27FC236}">
                <a16:creationId xmlns:a16="http://schemas.microsoft.com/office/drawing/2014/main" id="{1782E119-76CC-4FA9-B0F5-03FC29D14411}"/>
              </a:ext>
            </a:extLst>
          </p:cNvPr>
          <p:cNvSpPr>
            <a:spLocks noGrp="1"/>
          </p:cNvSpPr>
          <p:nvPr>
            <p:ph type="body" idx="1"/>
          </p:nvPr>
        </p:nvSpPr>
        <p:spPr>
          <a:xfrm>
            <a:off x="1538245" y="1505714"/>
            <a:ext cx="6616800" cy="2449108"/>
          </a:xfrm>
        </p:spPr>
        <p:txBody>
          <a:bodyPr/>
          <a:lstStyle/>
          <a:p>
            <a:pPr>
              <a:buFont typeface="Wingdings" panose="05000000000000000000" pitchFamily="2" charset="2"/>
              <a:buChar char="v"/>
            </a:pPr>
            <a:r>
              <a:rPr lang="en-US" sz="1600" dirty="0"/>
              <a:t>“Data collection is the process of collecting and measuring the data on targeted variables through a thoroughly established system to evaluate outcomes by answering relevant questions.”</a:t>
            </a:r>
          </a:p>
          <a:p>
            <a:pPr>
              <a:buFont typeface="Wingdings" panose="05000000000000000000" pitchFamily="2" charset="2"/>
              <a:buChar char="v"/>
            </a:pPr>
            <a:endParaRPr lang="en-US" sz="1600" dirty="0"/>
          </a:p>
          <a:p>
            <a:pPr>
              <a:buFont typeface="Wingdings" panose="05000000000000000000" pitchFamily="2" charset="2"/>
              <a:buChar char="v"/>
            </a:pPr>
            <a:r>
              <a:rPr lang="en-US" sz="1600" dirty="0"/>
              <a:t>“Data Analytics is a process that involves the molded data to be examined for interpretation to find out relevant information, propose conclusions, and aid in decision making of research problems.”</a:t>
            </a:r>
          </a:p>
          <a:p>
            <a:pPr marL="63500" indent="0">
              <a:buNone/>
            </a:pPr>
            <a:endParaRPr lang="en-US"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298FECC8-6D77-4540-B904-73E1608679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TextBox 5">
            <a:extLst>
              <a:ext uri="{FF2B5EF4-FFF2-40B4-BE49-F238E27FC236}">
                <a16:creationId xmlns:a16="http://schemas.microsoft.com/office/drawing/2014/main" id="{63E2AD91-866B-426B-8266-E1186A3CAEB1}"/>
              </a:ext>
            </a:extLst>
          </p:cNvPr>
          <p:cNvSpPr txBox="1"/>
          <p:nvPr/>
        </p:nvSpPr>
        <p:spPr>
          <a:xfrm>
            <a:off x="1748572" y="3975315"/>
            <a:ext cx="6232006" cy="246221"/>
          </a:xfrm>
          <a:prstGeom prst="rect">
            <a:avLst/>
          </a:prstGeom>
          <a:noFill/>
        </p:spPr>
        <p:txBody>
          <a:bodyPr wrap="square" rtlCol="0">
            <a:spAutoFit/>
          </a:bodyPr>
          <a:lstStyle/>
          <a:p>
            <a:r>
              <a:rPr lang="en-US" sz="1000" dirty="0">
                <a:latin typeface="Tinos" panose="020B0604020202020204" charset="0"/>
                <a:ea typeface="Tinos" panose="020B0604020202020204" charset="0"/>
                <a:cs typeface="Tinos" panose="020B0604020202020204" charset="0"/>
              </a:rPr>
              <a:t>Source: </a:t>
            </a:r>
            <a:r>
              <a:rPr lang="en-US" sz="1000" dirty="0">
                <a:latin typeface="Tinos" panose="020B0604020202020204" charset="0"/>
                <a:ea typeface="Tinos" panose="020B0604020202020204" charset="0"/>
                <a:cs typeface="Tinos" panose="020B0604020202020204" charset="0"/>
                <a:hlinkClick r:id="rId3"/>
              </a:rPr>
              <a:t>https://www.phdassistance.com/blog/what-is-the-difference-between-data-collection-and-data-analysis</a:t>
            </a:r>
            <a:r>
              <a:rPr lang="en-US" sz="800" dirty="0">
                <a:hlinkClick r:id="rId3"/>
              </a:rPr>
              <a:t>/</a:t>
            </a:r>
            <a:endParaRPr lang="en-US" sz="800" dirty="0"/>
          </a:p>
        </p:txBody>
      </p:sp>
    </p:spTree>
    <p:extLst>
      <p:ext uri="{BB962C8B-B14F-4D97-AF65-F5344CB8AC3E}">
        <p14:creationId xmlns:p14="http://schemas.microsoft.com/office/powerpoint/2010/main" val="162872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556900" y="603701"/>
            <a:ext cx="6616800" cy="699900"/>
          </a:xfrm>
        </p:spPr>
        <p:txBody>
          <a:bodyPr/>
          <a:lstStyle/>
          <a:p>
            <a:pPr algn="ctr"/>
            <a:r>
              <a:rPr lang="en-US" dirty="0">
                <a:latin typeface="Oswald" pitchFamily="2" charset="0"/>
              </a:rPr>
              <a:t>Why Do a Diversity Audit?</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7253" y="1497105"/>
            <a:ext cx="6796093" cy="3354765"/>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Tinos" panose="020B0604020202020204" charset="0"/>
                <a:ea typeface="Tinos" panose="020B0604020202020204" charset="0"/>
                <a:cs typeface="Tinos" panose="020B0604020202020204" charset="0"/>
              </a:rPr>
              <a:t>social and professional responsibility</a:t>
            </a:r>
          </a:p>
          <a:p>
            <a:pPr rtl="0">
              <a:spcBef>
                <a:spcPts val="0"/>
              </a:spcBef>
              <a:spcAft>
                <a:spcPts val="0"/>
              </a:spcAft>
            </a:pPr>
            <a:endParaRPr lang="en-US" sz="800" b="0" i="0" u="none" strike="noStrike" dirty="0">
              <a:solidFill>
                <a:srgbClr val="000000"/>
              </a:solidFill>
              <a:effectLst/>
              <a:latin typeface="Tinos" panose="020B0604020202020204" charset="0"/>
              <a:ea typeface="Tinos" panose="020B0604020202020204" charset="0"/>
              <a:cs typeface="Tinos" panose="020B0604020202020204" charset="0"/>
            </a:endParaRPr>
          </a:p>
          <a:p>
            <a:pPr rtl="0">
              <a:spcBef>
                <a:spcPts val="0"/>
              </a:spcBef>
              <a:spcAft>
                <a:spcPts val="0"/>
              </a:spcAft>
            </a:pPr>
            <a:r>
              <a:rPr lang="en-US" sz="1200" b="0" i="0" u="none" strike="noStrike" dirty="0">
                <a:solidFill>
                  <a:srgbClr val="000000"/>
                </a:solidFill>
                <a:effectLst/>
                <a:latin typeface="Tinos" panose="020B0604020202020204" charset="0"/>
                <a:ea typeface="Tinos" panose="020B0604020202020204" charset="0"/>
                <a:cs typeface="Tinos" panose="020B0604020202020204" charset="0"/>
              </a:rPr>
              <a:t>“Books and other library resources should be provided for the interest, information, and enlightenment of all people of the community the library serves. Materials should not be excluded because of the origin, background, or views of those contributing to their creation.” (Article I, </a:t>
            </a:r>
            <a:r>
              <a:rPr lang="en-US" sz="1200" b="0" i="0" u="none" strike="noStrike" dirty="0">
                <a:solidFill>
                  <a:srgbClr val="000000"/>
                </a:solidFill>
                <a:effectLst/>
                <a:latin typeface="Tinos" panose="020B0604020202020204" charset="0"/>
                <a:ea typeface="Tinos" panose="020B0604020202020204" charset="0"/>
                <a:cs typeface="Tinos" panose="020B0604020202020204" charset="0"/>
                <a:hlinkClick r:id="rId3"/>
              </a:rPr>
              <a:t>ALA Bill of Rights</a:t>
            </a:r>
            <a:r>
              <a:rPr lang="en-US" sz="1200" b="0" i="0" u="none" strike="noStrike" dirty="0">
                <a:solidFill>
                  <a:srgbClr val="000000"/>
                </a:solidFill>
                <a:effectLst/>
                <a:latin typeface="Tinos" panose="020B0604020202020204" charset="0"/>
                <a:ea typeface="Tinos" panose="020B0604020202020204" charset="0"/>
                <a:cs typeface="Tinos" panose="020B0604020202020204" charset="0"/>
              </a:rPr>
              <a:t>)</a:t>
            </a:r>
          </a:p>
          <a:p>
            <a:pPr rtl="0">
              <a:spcBef>
                <a:spcPts val="0"/>
              </a:spcBef>
              <a:spcAft>
                <a:spcPts val="0"/>
              </a:spcAft>
            </a:pPr>
            <a:endParaRPr lang="en-US" sz="800" dirty="0">
              <a:latin typeface="Tinos" panose="020B0604020202020204" charset="0"/>
              <a:ea typeface="Tinos" panose="020B0604020202020204" charset="0"/>
              <a:cs typeface="Tinos" panose="020B0604020202020204" charset="0"/>
            </a:endParaRPr>
          </a:p>
          <a:p>
            <a:pPr rtl="0">
              <a:spcBef>
                <a:spcPts val="0"/>
              </a:spcBef>
              <a:spcAft>
                <a:spcPts val="0"/>
              </a:spcAft>
            </a:pPr>
            <a:r>
              <a:rPr lang="en-US" sz="1200" b="0" i="0" u="none" strike="noStrike" dirty="0">
                <a:solidFill>
                  <a:srgbClr val="000000"/>
                </a:solidFill>
                <a:effectLst/>
                <a:latin typeface="Tinos" panose="020B0604020202020204" charset="0"/>
                <a:ea typeface="Tinos" panose="020B0604020202020204" charset="0"/>
                <a:cs typeface="Tinos" panose="020B0604020202020204" charset="0"/>
              </a:rPr>
              <a:t>“A diverse collection should contain </a:t>
            </a:r>
            <a:r>
              <a:rPr lang="en-US" sz="1200" i="0" u="none" strike="noStrike" dirty="0">
                <a:solidFill>
                  <a:srgbClr val="000000"/>
                </a:solidFill>
                <a:effectLst/>
                <a:latin typeface="Tinos" panose="020B0604020202020204" charset="0"/>
                <a:ea typeface="Tinos" panose="020B0604020202020204" charset="0"/>
                <a:cs typeface="Tinos" panose="020B0604020202020204" charset="0"/>
              </a:rPr>
              <a:t>content by and about </a:t>
            </a:r>
            <a:r>
              <a:rPr lang="en-US" sz="1200" b="0" i="0" u="none" strike="noStrike" dirty="0">
                <a:solidFill>
                  <a:srgbClr val="000000"/>
                </a:solidFill>
                <a:effectLst/>
                <a:latin typeface="Tinos" panose="020B0604020202020204" charset="0"/>
                <a:ea typeface="Tinos" panose="020B0604020202020204" charset="0"/>
                <a:cs typeface="Tinos" panose="020B0604020202020204" charset="0"/>
              </a:rPr>
              <a:t>a wide array of people and cultures to authentically reflect a variety of ideas, information, stories, and experiences.” (ALA BOR </a:t>
            </a:r>
            <a:r>
              <a:rPr lang="en-US" sz="1200" b="0" i="0" u="none" strike="noStrike" dirty="0">
                <a:solidFill>
                  <a:srgbClr val="000000"/>
                </a:solidFill>
                <a:effectLst/>
                <a:latin typeface="Tinos" panose="020B0604020202020204" charset="0"/>
                <a:ea typeface="Tinos" panose="020B0604020202020204" charset="0"/>
                <a:cs typeface="Tinos" panose="020B0604020202020204" charset="0"/>
                <a:hlinkClick r:id="rId3"/>
              </a:rPr>
              <a:t>Interpretation</a:t>
            </a:r>
            <a:r>
              <a:rPr lang="en-US" sz="1200" b="0" i="0" u="none" strike="noStrike" dirty="0">
                <a:solidFill>
                  <a:srgbClr val="000000"/>
                </a:solidFill>
                <a:effectLst/>
                <a:latin typeface="Tinos" panose="020B0604020202020204" charset="0"/>
                <a:ea typeface="Tinos" panose="020B0604020202020204" charset="0"/>
                <a:cs typeface="Tinos" panose="020B0604020202020204" charset="0"/>
              </a:rPr>
              <a:t>)</a:t>
            </a:r>
            <a:endParaRPr lang="en-US" sz="1200" b="0" dirty="0">
              <a:effectLst/>
              <a:latin typeface="Tinos" panose="020B0604020202020204" charset="0"/>
              <a:ea typeface="Tinos" panose="020B0604020202020204" charset="0"/>
              <a:cs typeface="Tinos" panose="020B0604020202020204" charset="0"/>
            </a:endParaRPr>
          </a:p>
          <a:p>
            <a:endParaRPr lang="en-US" sz="1600" dirty="0">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collection management is non-neutral</a:t>
            </a: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we have to approach it with intentionality </a:t>
            </a:r>
            <a:endParaRPr lang="en-US" b="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none of us do it as well as we might think/hope</a:t>
            </a:r>
            <a:endParaRPr lang="en-US" dirty="0">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structural systems of exclusion beyond our control</a:t>
            </a:r>
            <a:endParaRPr lang="en-US" dirty="0">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r>
              <a:rPr lang="en-US" b="0" i="0" u="none" strike="noStrike" dirty="0">
                <a:solidFill>
                  <a:srgbClr val="000000"/>
                </a:solidFill>
                <a:effectLst/>
                <a:latin typeface="Tinos" panose="020B0604020202020204" charset="0"/>
                <a:ea typeface="Tinos" panose="020B0604020202020204" charset="0"/>
                <a:cs typeface="Tinos" panose="020B0604020202020204" charset="0"/>
              </a:rPr>
              <a:t>publishing industry is not equitable</a:t>
            </a:r>
          </a:p>
          <a:p>
            <a:r>
              <a:rPr lang="en-US" sz="1200" dirty="0">
                <a:latin typeface="Tinos" panose="020B0604020202020204" charset="0"/>
                <a:ea typeface="Tinos" panose="020B0604020202020204" charset="0"/>
                <a:cs typeface="Tinos" panose="020B0604020202020204" charset="0"/>
              </a:rPr>
              <a:t>        </a:t>
            </a:r>
            <a:r>
              <a:rPr lang="en-US" sz="1200" dirty="0">
                <a:latin typeface="Tinos" panose="020B0604020202020204" charset="0"/>
                <a:ea typeface="Tinos" panose="020B0604020202020204" charset="0"/>
                <a:cs typeface="Tinos" panose="020B0604020202020204" charset="0"/>
                <a:hlinkClick r:id="rId4"/>
              </a:rPr>
              <a:t>https://blog.leeandlow.com/2020/01/28/2019diversitybaselinesurvey/</a:t>
            </a:r>
            <a:br>
              <a:rPr lang="en-US" sz="1600" dirty="0"/>
            </a:br>
            <a:endParaRPr lang="en-US" sz="120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endParaRPr lang="en-US" sz="800" dirty="0">
              <a:effectLst/>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val="296545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25E0B-C972-D05B-E5EC-3B86C0EF0ECA}"/>
              </a:ext>
            </a:extLst>
          </p:cNvPr>
          <p:cNvSpPr>
            <a:spLocks noGrp="1"/>
          </p:cNvSpPr>
          <p:nvPr>
            <p:ph type="body" idx="1"/>
          </p:nvPr>
        </p:nvSpPr>
        <p:spPr/>
        <p:txBody>
          <a:bodyPr/>
          <a:lstStyle/>
          <a:p>
            <a:pPr marL="38100" indent="0">
              <a:buNone/>
            </a:pPr>
            <a:r>
              <a:rPr lang="en-US" b="0" i="0" dirty="0">
                <a:solidFill>
                  <a:srgbClr val="101010"/>
                </a:solidFill>
                <a:effectLst/>
                <a:latin typeface="Tinos" panose="020B0604020202020204" charset="0"/>
                <a:ea typeface="Tinos" panose="020B0604020202020204" charset="0"/>
                <a:cs typeface="Tinos" panose="020B0604020202020204" charset="0"/>
              </a:rPr>
              <a:t>For the first time, non-Hispanic white residents now make up less than half (49.9%) of the nation’s under age 15 population.”</a:t>
            </a:r>
          </a:p>
          <a:p>
            <a:pPr marL="38100" indent="0">
              <a:buNone/>
            </a:pPr>
            <a:endParaRPr lang="en-US" sz="1200" b="0" i="0" dirty="0">
              <a:solidFill>
                <a:srgbClr val="101010"/>
              </a:solidFill>
              <a:latin typeface="Tinos" panose="020B0604020202020204" charset="0"/>
              <a:ea typeface="Tinos" panose="020B0604020202020204" charset="0"/>
              <a:cs typeface="Tinos" panose="020B0604020202020204" charset="0"/>
            </a:endParaRPr>
          </a:p>
          <a:p>
            <a:pPr marL="38100" indent="0">
              <a:buNone/>
            </a:pPr>
            <a:r>
              <a:rPr lang="en-US" sz="1100" b="0" i="0" dirty="0">
                <a:solidFill>
                  <a:srgbClr val="101010"/>
                </a:solidFill>
                <a:latin typeface="Tinos" panose="020B0604020202020204" charset="0"/>
                <a:ea typeface="Tinos" panose="020B0604020202020204" charset="0"/>
                <a:cs typeface="Tinos" panose="020B0604020202020204" charset="0"/>
              </a:rPr>
              <a:t>2018 U.S. Census estimates, Brookings Institution </a:t>
            </a:r>
          </a:p>
          <a:p>
            <a:pPr marL="38100" indent="0">
              <a:buNone/>
            </a:pPr>
            <a:r>
              <a:rPr lang="en-US" sz="1100" b="0" i="0" dirty="0">
                <a:solidFill>
                  <a:schemeClr val="tx1"/>
                </a:solidFill>
                <a:latin typeface="Tinos" panose="020B0604020202020204" charset="0"/>
                <a:ea typeface="Tinos" panose="020B0604020202020204" charset="0"/>
                <a:cs typeface="Tinos" panose="020B0604020202020204" charset="0"/>
                <a:hlinkClick r:id="rId2">
                  <a:extLst>
                    <a:ext uri="{A12FA001-AC4F-418D-AE19-62706E023703}">
                      <ahyp:hlinkClr xmlns:ahyp="http://schemas.microsoft.com/office/drawing/2018/hyperlinkcolor" val="tx"/>
                    </a:ext>
                  </a:extLst>
                </a:hlinkClick>
              </a:rPr>
              <a:t>https://www.brookings.edu/research/less-than-half-of-us-children-under-15-are-white-census-shows/</a:t>
            </a:r>
            <a:endParaRPr lang="en-US" sz="1100" b="0" i="0" dirty="0">
              <a:solidFill>
                <a:schemeClr val="tx1"/>
              </a:solidFill>
              <a:latin typeface="Tinos" panose="020B0604020202020204" charset="0"/>
              <a:ea typeface="Tinos" panose="020B0604020202020204" charset="0"/>
              <a:cs typeface="Tinos" panose="020B0604020202020204" charset="0"/>
            </a:endParaRPr>
          </a:p>
        </p:txBody>
      </p:sp>
      <p:sp>
        <p:nvSpPr>
          <p:cNvPr id="3" name="Slide Number Placeholder 2">
            <a:extLst>
              <a:ext uri="{FF2B5EF4-FFF2-40B4-BE49-F238E27FC236}">
                <a16:creationId xmlns:a16="http://schemas.microsoft.com/office/drawing/2014/main" id="{E55D9345-8ECD-FB7D-0CE6-220370C029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87671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556900" y="603701"/>
            <a:ext cx="6616800" cy="699900"/>
          </a:xfrm>
        </p:spPr>
        <p:txBody>
          <a:bodyPr/>
          <a:lstStyle/>
          <a:p>
            <a:pPr algn="ctr"/>
            <a:r>
              <a:rPr lang="en-US" dirty="0">
                <a:latin typeface="Oswald" pitchFamily="2" charset="0"/>
              </a:rPr>
              <a:t>How Do We Do it Well?</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9365" y="1541929"/>
            <a:ext cx="6796093" cy="2154436"/>
          </a:xfrm>
          <a:prstGeom prst="rect">
            <a:avLst/>
          </a:prstGeom>
          <a:noFill/>
        </p:spPr>
        <p:txBody>
          <a:bodyPr wrap="square" rtlCol="0">
            <a:spAutoFit/>
          </a:bodyPr>
          <a:lstStyle/>
          <a:p>
            <a:pPr marL="285750" indent="-285750">
              <a:buFont typeface="Wingdings" panose="05000000000000000000" pitchFamily="2" charset="2"/>
              <a:buChar char="v"/>
            </a:pPr>
            <a:r>
              <a:rPr lang="en-US" sz="1800" b="0" i="0" u="none" strike="noStrike" dirty="0">
                <a:solidFill>
                  <a:srgbClr val="000000"/>
                </a:solidFill>
                <a:effectLst/>
                <a:latin typeface="Tinos" panose="020B0604020202020204" charset="0"/>
                <a:ea typeface="Tinos" panose="020B0604020202020204" charset="0"/>
                <a:cs typeface="Tinos" panose="020B0604020202020204" charset="0"/>
              </a:rPr>
              <a:t>Simple (doesn’t mean not extensive)</a:t>
            </a:r>
          </a:p>
          <a:p>
            <a:pPr marL="285750" indent="-285750">
              <a:buFont typeface="Wingdings" panose="05000000000000000000" pitchFamily="2" charset="2"/>
              <a:buChar char="v"/>
            </a:pPr>
            <a:r>
              <a:rPr lang="en-US" sz="1800" b="0" i="0" u="none" strike="noStrike" dirty="0">
                <a:solidFill>
                  <a:srgbClr val="000000"/>
                </a:solidFill>
                <a:effectLst/>
                <a:latin typeface="Tinos" panose="020B0604020202020204" charset="0"/>
                <a:ea typeface="Tinos" panose="020B0604020202020204" charset="0"/>
                <a:cs typeface="Tinos" panose="020B0604020202020204" charset="0"/>
              </a:rPr>
              <a:t>Repeatable</a:t>
            </a:r>
          </a:p>
          <a:p>
            <a:pPr marL="285750" indent="-285750">
              <a:buFont typeface="Wingdings" panose="05000000000000000000" pitchFamily="2" charset="2"/>
              <a:buChar char="v"/>
            </a:pPr>
            <a:r>
              <a:rPr lang="en-US" sz="1800" b="0" i="0" u="none" strike="noStrike" dirty="0">
                <a:solidFill>
                  <a:srgbClr val="000000"/>
                </a:solidFill>
                <a:effectLst/>
                <a:latin typeface="Tinos" panose="020B0604020202020204" charset="0"/>
                <a:ea typeface="Tinos" panose="020B0604020202020204" charset="0"/>
                <a:cs typeface="Tinos" panose="020B0604020202020204" charset="0"/>
              </a:rPr>
              <a:t>Practical</a:t>
            </a:r>
          </a:p>
          <a:p>
            <a:pPr marL="285750" indent="-285750">
              <a:buFont typeface="Wingdings" panose="05000000000000000000" pitchFamily="2" charset="2"/>
              <a:buChar char="v"/>
            </a:pPr>
            <a:r>
              <a:rPr lang="en-US" sz="1800" b="0" i="0" u="none" strike="noStrike" dirty="0">
                <a:solidFill>
                  <a:srgbClr val="000000"/>
                </a:solidFill>
                <a:effectLst/>
                <a:latin typeface="Tinos" panose="020B0604020202020204" charset="0"/>
                <a:ea typeface="Tinos" panose="020B0604020202020204" charset="0"/>
                <a:cs typeface="Tinos" panose="020B0604020202020204" charset="0"/>
              </a:rPr>
              <a:t>Clear focus</a:t>
            </a:r>
          </a:p>
          <a:p>
            <a:pPr marL="285750" indent="-285750">
              <a:buFont typeface="Wingdings" panose="05000000000000000000" pitchFamily="2" charset="2"/>
              <a:buChar char="v"/>
            </a:pPr>
            <a:r>
              <a:rPr lang="en-US" sz="1800" b="0" i="0" u="none" strike="noStrike" dirty="0">
                <a:solidFill>
                  <a:srgbClr val="000000"/>
                </a:solidFill>
                <a:effectLst/>
                <a:latin typeface="Tinos" panose="020B0604020202020204" charset="0"/>
                <a:ea typeface="Tinos" panose="020B0604020202020204" charset="0"/>
                <a:cs typeface="Tinos" panose="020B0604020202020204" charset="0"/>
              </a:rPr>
              <a:t>Understandable results</a:t>
            </a:r>
          </a:p>
          <a:p>
            <a:pPr marL="285750" indent="-285750">
              <a:buFont typeface="Wingdings" panose="05000000000000000000" pitchFamily="2" charset="2"/>
              <a:buChar char="v"/>
            </a:pPr>
            <a:r>
              <a:rPr lang="en-US" sz="1800" b="0" i="0" u="none" strike="noStrike" dirty="0">
                <a:solidFill>
                  <a:srgbClr val="000000"/>
                </a:solidFill>
                <a:effectLst/>
                <a:latin typeface="Tinos" panose="020B0604020202020204" charset="0"/>
                <a:ea typeface="Tinos" panose="020B0604020202020204" charset="0"/>
                <a:cs typeface="Tinos" panose="020B0604020202020204" charset="0"/>
              </a:rPr>
              <a:t>Meaningful results</a:t>
            </a:r>
          </a:p>
          <a:p>
            <a:pPr marL="285750" indent="-285750">
              <a:buFont typeface="Wingdings" panose="05000000000000000000" pitchFamily="2" charset="2"/>
              <a:buChar char="v"/>
            </a:pPr>
            <a:r>
              <a:rPr lang="en-US" sz="1800" b="0" i="0" u="none" strike="noStrike" dirty="0">
                <a:solidFill>
                  <a:srgbClr val="000000"/>
                </a:solidFill>
                <a:effectLst/>
                <a:latin typeface="Tinos" panose="020B0604020202020204" charset="0"/>
                <a:ea typeface="Tinos" panose="020B0604020202020204" charset="0"/>
                <a:cs typeface="Tinos" panose="020B0604020202020204" charset="0"/>
              </a:rPr>
              <a:t>Results lead to action</a:t>
            </a:r>
            <a:endParaRPr lang="en-US" sz="1800" dirty="0">
              <a:effectLst/>
              <a:latin typeface="Tinos" panose="020B0604020202020204" charset="0"/>
              <a:ea typeface="Tinos" panose="020B0604020202020204" charset="0"/>
              <a:cs typeface="Tinos" panose="020B0604020202020204" charset="0"/>
            </a:endParaRPr>
          </a:p>
          <a:p>
            <a:pPr marL="285750" indent="-285750">
              <a:buFont typeface="Wingdings" panose="05000000000000000000" pitchFamily="2" charset="2"/>
              <a:buChar char="v"/>
            </a:pPr>
            <a:endParaRPr lang="en-US" sz="800" dirty="0">
              <a:effectLst/>
              <a:latin typeface="Tinos" panose="020B0604020202020204" charset="0"/>
              <a:ea typeface="Tinos" panose="020B0604020202020204" charset="0"/>
              <a:cs typeface="Tinos" panose="020B0604020202020204" charset="0"/>
            </a:endParaRPr>
          </a:p>
        </p:txBody>
      </p:sp>
    </p:spTree>
    <p:extLst>
      <p:ext uri="{BB962C8B-B14F-4D97-AF65-F5344CB8AC3E}">
        <p14:creationId xmlns:p14="http://schemas.microsoft.com/office/powerpoint/2010/main" val="184902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D85F38-661B-438A-BB22-26AEAF22D2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14" name="Picture 13">
            <a:extLst>
              <a:ext uri="{FF2B5EF4-FFF2-40B4-BE49-F238E27FC236}">
                <a16:creationId xmlns:a16="http://schemas.microsoft.com/office/drawing/2014/main" id="{35F65082-6F9F-4564-ABDF-747F7E0117A1}"/>
              </a:ext>
            </a:extLst>
          </p:cNvPr>
          <p:cNvPicPr>
            <a:picLocks noChangeAspect="1"/>
          </p:cNvPicPr>
          <p:nvPr/>
        </p:nvPicPr>
        <p:blipFill>
          <a:blip r:embed="rId3"/>
          <a:stretch>
            <a:fillRect/>
          </a:stretch>
        </p:blipFill>
        <p:spPr>
          <a:xfrm>
            <a:off x="4050361" y="381895"/>
            <a:ext cx="4637339" cy="4379709"/>
          </a:xfrm>
          <a:prstGeom prst="rect">
            <a:avLst/>
          </a:prstGeom>
        </p:spPr>
      </p:pic>
      <p:sp>
        <p:nvSpPr>
          <p:cNvPr id="17" name="TextBox 16">
            <a:extLst>
              <a:ext uri="{FF2B5EF4-FFF2-40B4-BE49-F238E27FC236}">
                <a16:creationId xmlns:a16="http://schemas.microsoft.com/office/drawing/2014/main" id="{F86922AA-7536-414A-BB97-D964F0C32DB7}"/>
              </a:ext>
            </a:extLst>
          </p:cNvPr>
          <p:cNvSpPr txBox="1"/>
          <p:nvPr/>
        </p:nvSpPr>
        <p:spPr>
          <a:xfrm>
            <a:off x="5316191" y="966178"/>
            <a:ext cx="1457870" cy="400110"/>
          </a:xfrm>
          <a:prstGeom prst="rect">
            <a:avLst/>
          </a:prstGeom>
          <a:noFill/>
        </p:spPr>
        <p:txBody>
          <a:bodyPr wrap="square" rtlCol="0">
            <a:spAutoFit/>
          </a:bodyPr>
          <a:lstStyle/>
          <a:p>
            <a:r>
              <a:rPr lang="en-US" sz="2000" b="1" dirty="0">
                <a:latin typeface="Tinos" panose="020B0604020202020204" charset="0"/>
                <a:ea typeface="Tinos" panose="020B0604020202020204" charset="0"/>
                <a:cs typeface="Tinos" panose="020B0604020202020204" charset="0"/>
              </a:rPr>
              <a:t>Research</a:t>
            </a:r>
          </a:p>
        </p:txBody>
      </p:sp>
      <p:sp>
        <p:nvSpPr>
          <p:cNvPr id="18" name="TextBox 17">
            <a:extLst>
              <a:ext uri="{FF2B5EF4-FFF2-40B4-BE49-F238E27FC236}">
                <a16:creationId xmlns:a16="http://schemas.microsoft.com/office/drawing/2014/main" id="{7CB4E077-8BAE-452B-9031-FC89BD7B0CB4}"/>
              </a:ext>
            </a:extLst>
          </p:cNvPr>
          <p:cNvSpPr txBox="1"/>
          <p:nvPr/>
        </p:nvSpPr>
        <p:spPr>
          <a:xfrm>
            <a:off x="7007481" y="1402161"/>
            <a:ext cx="1236713" cy="400110"/>
          </a:xfrm>
          <a:prstGeom prst="rect">
            <a:avLst/>
          </a:prstGeom>
          <a:noFill/>
        </p:spPr>
        <p:txBody>
          <a:bodyPr wrap="square" rtlCol="0">
            <a:spAutoFit/>
          </a:bodyPr>
          <a:lstStyle/>
          <a:p>
            <a:r>
              <a:rPr lang="en-US" sz="2000" b="1" dirty="0">
                <a:latin typeface="Tinos" panose="020B0604020202020204" charset="0"/>
                <a:ea typeface="Tinos" panose="020B0604020202020204" charset="0"/>
                <a:cs typeface="Tinos" panose="020B0604020202020204" charset="0"/>
              </a:rPr>
              <a:t>Plan</a:t>
            </a:r>
          </a:p>
        </p:txBody>
      </p:sp>
      <p:sp>
        <p:nvSpPr>
          <p:cNvPr id="19" name="TextBox 18">
            <a:extLst>
              <a:ext uri="{FF2B5EF4-FFF2-40B4-BE49-F238E27FC236}">
                <a16:creationId xmlns:a16="http://schemas.microsoft.com/office/drawing/2014/main" id="{832DCE24-CDCE-4B9D-9CD9-A703234D4E3D}"/>
              </a:ext>
            </a:extLst>
          </p:cNvPr>
          <p:cNvSpPr txBox="1"/>
          <p:nvPr/>
        </p:nvSpPr>
        <p:spPr>
          <a:xfrm>
            <a:off x="7042401" y="3161090"/>
            <a:ext cx="1059294" cy="400110"/>
          </a:xfrm>
          <a:prstGeom prst="rect">
            <a:avLst/>
          </a:prstGeom>
          <a:noFill/>
        </p:spPr>
        <p:txBody>
          <a:bodyPr wrap="square" rtlCol="0">
            <a:spAutoFit/>
          </a:bodyPr>
          <a:lstStyle/>
          <a:p>
            <a:r>
              <a:rPr lang="en-US" sz="2000" b="1" dirty="0">
                <a:latin typeface="Tinos" panose="020B0604020202020204" charset="0"/>
                <a:ea typeface="Tinos" panose="020B0604020202020204" charset="0"/>
                <a:cs typeface="Tinos" panose="020B0604020202020204" charset="0"/>
              </a:rPr>
              <a:t>Count</a:t>
            </a:r>
          </a:p>
        </p:txBody>
      </p:sp>
      <p:sp>
        <p:nvSpPr>
          <p:cNvPr id="20" name="TextBox 19">
            <a:extLst>
              <a:ext uri="{FF2B5EF4-FFF2-40B4-BE49-F238E27FC236}">
                <a16:creationId xmlns:a16="http://schemas.microsoft.com/office/drawing/2014/main" id="{A57149E6-73B7-4CE2-90C9-02A44FE2ACCB}"/>
              </a:ext>
            </a:extLst>
          </p:cNvPr>
          <p:cNvSpPr txBox="1"/>
          <p:nvPr/>
        </p:nvSpPr>
        <p:spPr>
          <a:xfrm>
            <a:off x="5400317" y="3700731"/>
            <a:ext cx="1444819" cy="400110"/>
          </a:xfrm>
          <a:prstGeom prst="rect">
            <a:avLst/>
          </a:prstGeom>
          <a:noFill/>
        </p:spPr>
        <p:txBody>
          <a:bodyPr wrap="square" rtlCol="0">
            <a:spAutoFit/>
          </a:bodyPr>
          <a:lstStyle/>
          <a:p>
            <a:r>
              <a:rPr lang="en-US" sz="2000" b="1" dirty="0">
                <a:latin typeface="Tinos" panose="020B0604020202020204" charset="0"/>
                <a:ea typeface="Tinos" panose="020B0604020202020204" charset="0"/>
                <a:cs typeface="Tinos" panose="020B0604020202020204" charset="0"/>
              </a:rPr>
              <a:t>Analyze</a:t>
            </a:r>
          </a:p>
        </p:txBody>
      </p:sp>
      <p:sp>
        <p:nvSpPr>
          <p:cNvPr id="21" name="TextBox 20">
            <a:extLst>
              <a:ext uri="{FF2B5EF4-FFF2-40B4-BE49-F238E27FC236}">
                <a16:creationId xmlns:a16="http://schemas.microsoft.com/office/drawing/2014/main" id="{E587B6A0-CEE8-4933-9514-7F65B4614D70}"/>
              </a:ext>
            </a:extLst>
          </p:cNvPr>
          <p:cNvSpPr txBox="1"/>
          <p:nvPr/>
        </p:nvSpPr>
        <p:spPr>
          <a:xfrm>
            <a:off x="4572000" y="2350681"/>
            <a:ext cx="965294" cy="400110"/>
          </a:xfrm>
          <a:prstGeom prst="rect">
            <a:avLst/>
          </a:prstGeom>
          <a:noFill/>
        </p:spPr>
        <p:txBody>
          <a:bodyPr wrap="square" rtlCol="0">
            <a:spAutoFit/>
          </a:bodyPr>
          <a:lstStyle/>
          <a:p>
            <a:r>
              <a:rPr lang="en-US" sz="2000" b="1" dirty="0">
                <a:latin typeface="Tinos" panose="020B0604020202020204" charset="0"/>
                <a:ea typeface="Tinos" panose="020B0604020202020204" charset="0"/>
                <a:cs typeface="Tinos" panose="020B0604020202020204" charset="0"/>
              </a:rPr>
              <a:t>Act</a:t>
            </a:r>
          </a:p>
        </p:txBody>
      </p:sp>
      <p:sp>
        <p:nvSpPr>
          <p:cNvPr id="15" name="TextBox 14">
            <a:extLst>
              <a:ext uri="{FF2B5EF4-FFF2-40B4-BE49-F238E27FC236}">
                <a16:creationId xmlns:a16="http://schemas.microsoft.com/office/drawing/2014/main" id="{28187621-39CF-4F5F-80E9-D01C1D810CEB}"/>
              </a:ext>
            </a:extLst>
          </p:cNvPr>
          <p:cNvSpPr txBox="1"/>
          <p:nvPr/>
        </p:nvSpPr>
        <p:spPr>
          <a:xfrm>
            <a:off x="564762" y="810800"/>
            <a:ext cx="2964626" cy="1569660"/>
          </a:xfrm>
          <a:prstGeom prst="rect">
            <a:avLst/>
          </a:prstGeom>
          <a:noFill/>
        </p:spPr>
        <p:txBody>
          <a:bodyPr wrap="square" rtlCol="0">
            <a:spAutoFit/>
          </a:bodyPr>
          <a:lstStyle/>
          <a:p>
            <a:pPr algn="ctr"/>
            <a:r>
              <a:rPr lang="en-US" sz="4800" b="1" dirty="0">
                <a:latin typeface="Oswald" pitchFamily="2" charset="0"/>
              </a:rPr>
              <a:t>Iterative Process</a:t>
            </a:r>
          </a:p>
        </p:txBody>
      </p:sp>
      <p:sp>
        <p:nvSpPr>
          <p:cNvPr id="10" name="TextBox 9">
            <a:extLst>
              <a:ext uri="{FF2B5EF4-FFF2-40B4-BE49-F238E27FC236}">
                <a16:creationId xmlns:a16="http://schemas.microsoft.com/office/drawing/2014/main" id="{741DB938-9161-49A2-8D55-AD6CA85652F8}"/>
              </a:ext>
            </a:extLst>
          </p:cNvPr>
          <p:cNvSpPr txBox="1"/>
          <p:nvPr/>
        </p:nvSpPr>
        <p:spPr>
          <a:xfrm>
            <a:off x="1182975" y="3169677"/>
            <a:ext cx="2606900" cy="923330"/>
          </a:xfrm>
          <a:prstGeom prst="rect">
            <a:avLst/>
          </a:prstGeom>
          <a:noFill/>
        </p:spPr>
        <p:txBody>
          <a:bodyPr wrap="square" rtlCol="0">
            <a:spAutoFit/>
          </a:bodyPr>
          <a:lstStyle/>
          <a:p>
            <a:pPr algn="ctr"/>
            <a:r>
              <a:rPr lang="en-US" sz="1800" dirty="0">
                <a:latin typeface="Tinos" panose="020B0604020202020204" charset="0"/>
                <a:ea typeface="Tinos" panose="020B0604020202020204" charset="0"/>
                <a:cs typeface="Tinos" panose="020B0604020202020204" charset="0"/>
              </a:rPr>
              <a:t>*Research and Planning phases often occur simultaneously</a:t>
            </a:r>
          </a:p>
        </p:txBody>
      </p:sp>
    </p:spTree>
    <p:extLst>
      <p:ext uri="{BB962C8B-B14F-4D97-AF65-F5344CB8AC3E}">
        <p14:creationId xmlns:p14="http://schemas.microsoft.com/office/powerpoint/2010/main" val="319881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08E2-1747-525A-8BFD-23D86CC77780}"/>
              </a:ext>
            </a:extLst>
          </p:cNvPr>
          <p:cNvSpPr>
            <a:spLocks noGrp="1"/>
          </p:cNvSpPr>
          <p:nvPr>
            <p:ph type="title"/>
          </p:nvPr>
        </p:nvSpPr>
        <p:spPr>
          <a:xfrm>
            <a:off x="1556900" y="603701"/>
            <a:ext cx="6616800" cy="699900"/>
          </a:xfrm>
        </p:spPr>
        <p:txBody>
          <a:bodyPr/>
          <a:lstStyle/>
          <a:p>
            <a:r>
              <a:rPr lang="en-US" dirty="0">
                <a:latin typeface="Oswald" pitchFamily="2" charset="0"/>
              </a:rPr>
              <a:t>My grand idea….</a:t>
            </a:r>
          </a:p>
        </p:txBody>
      </p:sp>
      <p:sp>
        <p:nvSpPr>
          <p:cNvPr id="3" name="Slide Number Placeholder 2">
            <a:extLst>
              <a:ext uri="{FF2B5EF4-FFF2-40B4-BE49-F238E27FC236}">
                <a16:creationId xmlns:a16="http://schemas.microsoft.com/office/drawing/2014/main" id="{2DA1D990-7771-B763-7EF6-4A7BF6097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extBox 4">
            <a:extLst>
              <a:ext uri="{FF2B5EF4-FFF2-40B4-BE49-F238E27FC236}">
                <a16:creationId xmlns:a16="http://schemas.microsoft.com/office/drawing/2014/main" id="{2BE7765C-FFBB-29C2-5D78-89EACB6241E3}"/>
              </a:ext>
            </a:extLst>
          </p:cNvPr>
          <p:cNvSpPr txBox="1"/>
          <p:nvPr/>
        </p:nvSpPr>
        <p:spPr>
          <a:xfrm>
            <a:off x="1469365" y="1541929"/>
            <a:ext cx="6796093" cy="2431435"/>
          </a:xfrm>
          <a:prstGeom prst="rect">
            <a:avLst/>
          </a:prstGeom>
          <a:noFill/>
        </p:spPr>
        <p:txBody>
          <a:bodyPr wrap="square" rtlCol="0">
            <a:spAutoFit/>
          </a:bodyPr>
          <a:lstStyle/>
          <a:p>
            <a:pPr marL="285750" indent="-285750">
              <a:buFont typeface="Wingdings" panose="05000000000000000000" pitchFamily="2" charset="2"/>
              <a:buChar char="v"/>
            </a:pPr>
            <a:r>
              <a:rPr lang="en-US" sz="1800" b="0" i="0" u="none" strike="noStrike" dirty="0">
                <a:solidFill>
                  <a:srgbClr val="000000"/>
                </a:solidFill>
                <a:effectLst/>
                <a:latin typeface="Tinos" panose="020B0604020202020204" charset="0"/>
                <a:ea typeface="Tinos" panose="020B0604020202020204" charset="0"/>
                <a:cs typeface="Tinos" panose="020B0604020202020204" charset="0"/>
              </a:rPr>
              <a:t>s</a:t>
            </a:r>
            <a:r>
              <a:rPr lang="en-US" sz="1800" dirty="0">
                <a:effectLst/>
                <a:latin typeface="Tinos" panose="020B0604020202020204" charset="0"/>
                <a:ea typeface="Tinos" panose="020B0604020202020204" charset="0"/>
                <a:cs typeface="Tinos" panose="020B0604020202020204" charset="0"/>
              </a:rPr>
              <a:t>tarted thinking about doing this in 2019</a:t>
            </a:r>
          </a:p>
          <a:p>
            <a:pPr marL="285750" indent="-285750">
              <a:buFont typeface="Wingdings" panose="05000000000000000000" pitchFamily="2" charset="2"/>
              <a:buChar char="v"/>
            </a:pPr>
            <a:r>
              <a:rPr lang="en-US" sz="1800" dirty="0">
                <a:effectLst/>
                <a:latin typeface="Tinos" panose="020B0604020202020204" charset="0"/>
                <a:ea typeface="Tinos" panose="020B0604020202020204" charset="0"/>
                <a:cs typeface="Tinos" panose="020B0604020202020204" charset="0"/>
              </a:rPr>
              <a:t>lots of reading and research – found more about public and school libraries than academic, with emphasis on children’s and YA lit</a:t>
            </a:r>
          </a:p>
          <a:p>
            <a:pPr marL="285750" indent="-285750">
              <a:buFont typeface="Wingdings" panose="05000000000000000000" pitchFamily="2" charset="2"/>
              <a:buChar char="v"/>
            </a:pPr>
            <a:r>
              <a:rPr lang="en-US" sz="1800" dirty="0">
                <a:latin typeface="Tinos" panose="020B0604020202020204" charset="0"/>
                <a:ea typeface="Tinos" panose="020B0604020202020204" charset="0"/>
                <a:cs typeface="Tinos" panose="020B0604020202020204" charset="0"/>
              </a:rPr>
              <a:t>p</a:t>
            </a:r>
            <a:r>
              <a:rPr lang="en-US" sz="1800" dirty="0">
                <a:effectLst/>
                <a:latin typeface="Tinos" panose="020B0604020202020204" charset="0"/>
                <a:ea typeface="Tinos" panose="020B0604020202020204" charset="0"/>
                <a:cs typeface="Tinos" panose="020B0604020202020204" charset="0"/>
              </a:rPr>
              <a:t>lanned to start in spring 2020</a:t>
            </a:r>
          </a:p>
          <a:p>
            <a:pPr marL="285750" indent="-285750">
              <a:buFont typeface="Wingdings" panose="05000000000000000000" pitchFamily="2" charset="2"/>
              <a:buChar char="v"/>
            </a:pPr>
            <a:r>
              <a:rPr lang="en-US" sz="1800" dirty="0">
                <a:effectLst/>
                <a:latin typeface="Tinos" panose="020B0604020202020204" charset="0"/>
                <a:ea typeface="Tinos" panose="020B0604020202020204" charset="0"/>
                <a:cs typeface="Tinos" panose="020B0604020202020204" charset="0"/>
              </a:rPr>
              <a:t>I wanted to assess as much as I could to provide a                     baseline for us to work from  </a:t>
            </a:r>
          </a:p>
          <a:p>
            <a:pPr marL="285750" indent="-285750">
              <a:buFont typeface="Wingdings" panose="05000000000000000000" pitchFamily="2" charset="2"/>
              <a:buChar char="v"/>
            </a:pPr>
            <a:r>
              <a:rPr lang="en-US" sz="1800" dirty="0">
                <a:latin typeface="Tinos" panose="020B0604020202020204" charset="0"/>
                <a:ea typeface="Tinos" panose="020B0604020202020204" charset="0"/>
                <a:cs typeface="Tinos" panose="020B0604020202020204" charset="0"/>
              </a:rPr>
              <a:t>“kitchen sink” or “squirrel” </a:t>
            </a:r>
            <a:r>
              <a:rPr lang="en-US" sz="1800" dirty="0">
                <a:effectLst/>
                <a:latin typeface="Tinos" panose="020B0604020202020204" charset="0"/>
                <a:ea typeface="Tinos" panose="020B0604020202020204" charset="0"/>
                <a:cs typeface="Tinos" panose="020B0604020202020204" charset="0"/>
              </a:rPr>
              <a:t>approach</a:t>
            </a:r>
          </a:p>
          <a:p>
            <a:pPr marL="285750" indent="-285750">
              <a:buFont typeface="Wingdings" panose="05000000000000000000" pitchFamily="2" charset="2"/>
              <a:buChar char="v"/>
            </a:pPr>
            <a:r>
              <a:rPr lang="en-US" sz="1800" dirty="0">
                <a:latin typeface="Tinos" panose="020B0604020202020204" charset="0"/>
                <a:ea typeface="Tinos" panose="020B0604020202020204" charset="0"/>
                <a:cs typeface="Tinos" panose="020B0604020202020204" charset="0"/>
              </a:rPr>
              <a:t>result = broad, yet shallow assessment</a:t>
            </a:r>
            <a:endParaRPr lang="en-US" sz="1800" dirty="0">
              <a:effectLst/>
              <a:latin typeface="Tinos" panose="020B0604020202020204" charset="0"/>
              <a:ea typeface="Tinos" panose="020B0604020202020204" charset="0"/>
              <a:cs typeface="Tinos" panose="020B0604020202020204" charset="0"/>
            </a:endParaRPr>
          </a:p>
          <a:p>
            <a:endParaRPr lang="en-US" sz="800" dirty="0">
              <a:effectLst/>
              <a:latin typeface="Tinos" panose="020B0604020202020204" charset="0"/>
              <a:ea typeface="Tinos" panose="020B0604020202020204" charset="0"/>
              <a:cs typeface="Tinos" panose="020B0604020202020204" charset="0"/>
            </a:endParaRPr>
          </a:p>
        </p:txBody>
      </p:sp>
      <p:pic>
        <p:nvPicPr>
          <p:cNvPr id="4" name="Picture 3">
            <a:extLst>
              <a:ext uri="{FF2B5EF4-FFF2-40B4-BE49-F238E27FC236}">
                <a16:creationId xmlns:a16="http://schemas.microsoft.com/office/drawing/2014/main" id="{497D83E3-591C-2F89-B556-5F17EEFF55BC}"/>
              </a:ext>
            </a:extLst>
          </p:cNvPr>
          <p:cNvPicPr>
            <a:picLocks noChangeAspect="1"/>
          </p:cNvPicPr>
          <p:nvPr/>
        </p:nvPicPr>
        <p:blipFill>
          <a:blip r:embed="rId3"/>
          <a:stretch>
            <a:fillRect/>
          </a:stretch>
        </p:blipFill>
        <p:spPr>
          <a:xfrm>
            <a:off x="6758024" y="2571750"/>
            <a:ext cx="1336873" cy="1480892"/>
          </a:xfrm>
          <a:prstGeom prst="rect">
            <a:avLst/>
          </a:prstGeom>
        </p:spPr>
      </p:pic>
    </p:spTree>
    <p:extLst>
      <p:ext uri="{BB962C8B-B14F-4D97-AF65-F5344CB8AC3E}">
        <p14:creationId xmlns:p14="http://schemas.microsoft.com/office/powerpoint/2010/main" val="959788011"/>
      </p:ext>
    </p:extLst>
  </p:cSld>
  <p:clrMapOvr>
    <a:masterClrMapping/>
  </p:clrMapOvr>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1870</TotalTime>
  <Words>2089</Words>
  <Application>Microsoft Office PowerPoint</Application>
  <PresentationFormat>On-screen Show (16:9)</PresentationFormat>
  <Paragraphs>281</Paragraphs>
  <Slides>36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Oswald</vt:lpstr>
      <vt:lpstr>Calibri</vt:lpstr>
      <vt:lpstr>Arial</vt:lpstr>
      <vt:lpstr>Wingdings</vt:lpstr>
      <vt:lpstr>Bookman Old Style</vt:lpstr>
      <vt:lpstr>Tinos</vt:lpstr>
      <vt:lpstr>Quintus template</vt:lpstr>
      <vt:lpstr>AUDITING DIVERSITY  IN THE STACKS </vt:lpstr>
      <vt:lpstr>Diverse or Inclusive?</vt:lpstr>
      <vt:lpstr>What is a Diversity Audit?</vt:lpstr>
      <vt:lpstr>Audit v. Analysis</vt:lpstr>
      <vt:lpstr>Why Do a Diversity Audit?</vt:lpstr>
      <vt:lpstr>PowerPoint Presentation</vt:lpstr>
      <vt:lpstr>How Do We Do it Well?</vt:lpstr>
      <vt:lpstr>PowerPoint Presentation</vt:lpstr>
      <vt:lpstr>My grand idea….</vt:lpstr>
      <vt:lpstr>                           Purpose</vt:lpstr>
      <vt:lpstr>1. Research and 2. Plan</vt:lpstr>
      <vt:lpstr>PowerPoint Presentation</vt:lpstr>
      <vt:lpstr>PowerPoint Presentation</vt:lpstr>
      <vt:lpstr>Types of Audits</vt:lpstr>
      <vt:lpstr>3. Count</vt:lpstr>
      <vt:lpstr>Themes</vt:lpstr>
      <vt:lpstr>Bowker Book Analysis</vt:lpstr>
      <vt:lpstr>PowerPoint Presentation</vt:lpstr>
      <vt:lpstr>PowerPoint Presentation</vt:lpstr>
      <vt:lpstr>PowerPoint Presentation</vt:lpstr>
      <vt:lpstr>PowerPoint Presentation</vt:lpstr>
      <vt:lpstr>GreenGlass Analysis</vt:lpstr>
      <vt:lpstr>PowerPoint Presentation</vt:lpstr>
      <vt:lpstr>Diverse Book Awards</vt:lpstr>
      <vt:lpstr>PowerPoint Presentation</vt:lpstr>
      <vt:lpstr>Diversity Codes</vt:lpstr>
      <vt:lpstr>PowerPoint Presentation</vt:lpstr>
      <vt:lpstr>PowerPoint Presentation</vt:lpstr>
      <vt:lpstr>PowerPoint Presentation</vt:lpstr>
      <vt:lpstr>PowerPoint Presentation</vt:lpstr>
      <vt:lpstr>Example Audit Worksheets</vt:lpstr>
      <vt:lpstr>4. Analyze</vt:lpstr>
      <vt:lpstr>5. Act</vt:lpstr>
      <vt:lpstr>How-To Resources</vt:lpstr>
      <vt:lpstr>Takeaways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meljo</dc:creator>
  <cp:lastModifiedBy>Melissa Gonzalez</cp:lastModifiedBy>
  <cp:revision>19</cp:revision>
  <cp:lastPrinted>2022-09-07T13:41:26Z</cp:lastPrinted>
  <dcterms:modified xsi:type="dcterms:W3CDTF">2022-09-07T13:41:58Z</dcterms:modified>
</cp:coreProperties>
</file>